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91" r:id="rId3"/>
    <p:sldId id="292" r:id="rId4"/>
    <p:sldId id="259" r:id="rId5"/>
    <p:sldId id="260" r:id="rId6"/>
    <p:sldId id="264" r:id="rId7"/>
    <p:sldId id="265" r:id="rId8"/>
    <p:sldId id="266" r:id="rId9"/>
    <p:sldId id="293" r:id="rId10"/>
    <p:sldId id="267" r:id="rId11"/>
    <p:sldId id="277" r:id="rId12"/>
    <p:sldId id="317" r:id="rId13"/>
    <p:sldId id="318" r:id="rId14"/>
    <p:sldId id="319" r:id="rId15"/>
    <p:sldId id="320" r:id="rId16"/>
    <p:sldId id="299" r:id="rId17"/>
    <p:sldId id="300" r:id="rId18"/>
    <p:sldId id="307" r:id="rId19"/>
    <p:sldId id="308" r:id="rId20"/>
    <p:sldId id="306" r:id="rId21"/>
    <p:sldId id="309" r:id="rId22"/>
    <p:sldId id="288" r:id="rId23"/>
    <p:sldId id="316" r:id="rId24"/>
    <p:sldId id="305" r:id="rId25"/>
    <p:sldId id="287" r:id="rId26"/>
    <p:sldId id="286" r:id="rId27"/>
    <p:sldId id="304" r:id="rId28"/>
    <p:sldId id="303" r:id="rId29"/>
    <p:sldId id="270" r:id="rId30"/>
    <p:sldId id="310" r:id="rId31"/>
    <p:sldId id="311" r:id="rId32"/>
    <p:sldId id="273" r:id="rId33"/>
    <p:sldId id="312" r:id="rId34"/>
    <p:sldId id="297" r:id="rId35"/>
    <p:sldId id="315" r:id="rId36"/>
    <p:sldId id="275" r:id="rId37"/>
    <p:sldId id="276" r:id="rId3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1A2A5F2-B5D6-4225-A379-52E3F6D44934}">
          <p14:sldIdLst>
            <p14:sldId id="256"/>
            <p14:sldId id="291"/>
            <p14:sldId id="292"/>
            <p14:sldId id="259"/>
            <p14:sldId id="260"/>
            <p14:sldId id="264"/>
            <p14:sldId id="265"/>
            <p14:sldId id="266"/>
            <p14:sldId id="293"/>
            <p14:sldId id="267"/>
            <p14:sldId id="277"/>
            <p14:sldId id="317"/>
            <p14:sldId id="318"/>
            <p14:sldId id="319"/>
            <p14:sldId id="320"/>
            <p14:sldId id="299"/>
            <p14:sldId id="300"/>
            <p14:sldId id="307"/>
            <p14:sldId id="308"/>
            <p14:sldId id="306"/>
            <p14:sldId id="309"/>
            <p14:sldId id="288"/>
            <p14:sldId id="316"/>
            <p14:sldId id="305"/>
            <p14:sldId id="287"/>
            <p14:sldId id="286"/>
            <p14:sldId id="304"/>
            <p14:sldId id="303"/>
            <p14:sldId id="270"/>
            <p14:sldId id="310"/>
            <p14:sldId id="311"/>
            <p14:sldId id="273"/>
            <p14:sldId id="312"/>
            <p14:sldId id="297"/>
            <p14:sldId id="315"/>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on Dalex" initials="M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E00"/>
    <a:srgbClr val="3D4960"/>
    <a:srgbClr val="C7CEDB"/>
    <a:srgbClr val="ADB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8" autoAdjust="0"/>
    <p:restoredTop sz="92665" autoAdjust="0"/>
  </p:normalViewPr>
  <p:slideViewPr>
    <p:cSldViewPr snapToGrid="0">
      <p:cViewPr varScale="1">
        <p:scale>
          <a:sx n="82" d="100"/>
          <a:sy n="82" d="100"/>
        </p:scale>
        <p:origin x="167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98F51B4-7358-40C8-AE62-E520588C55C6}" type="datetimeFigureOut">
              <a:rPr lang="fr-FR" smtClean="0"/>
              <a:t>12/04/2019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FA88A8A-B769-4A2F-ACB4-3389F04E8BAA}" type="slidenum">
              <a:rPr lang="fr-FR" smtClean="0"/>
              <a:t>‹N°›</a:t>
            </a:fld>
            <a:endParaRPr lang="fr-FR"/>
          </a:p>
        </p:txBody>
      </p:sp>
    </p:spTree>
    <p:extLst>
      <p:ext uri="{BB962C8B-B14F-4D97-AF65-F5344CB8AC3E}">
        <p14:creationId xmlns:p14="http://schemas.microsoft.com/office/powerpoint/2010/main" val="363998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FA88A8A-B769-4A2F-ACB4-3389F04E8BAA}" type="slidenum">
              <a:rPr lang="fr-FR" smtClean="0"/>
              <a:t>2</a:t>
            </a:fld>
            <a:endParaRPr lang="fr-FR"/>
          </a:p>
        </p:txBody>
      </p:sp>
    </p:spTree>
    <p:extLst>
      <p:ext uri="{BB962C8B-B14F-4D97-AF65-F5344CB8AC3E}">
        <p14:creationId xmlns:p14="http://schemas.microsoft.com/office/powerpoint/2010/main" val="365309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2018 (données agence de l’eau)</a:t>
            </a:r>
          </a:p>
          <a:p>
            <a:endParaRPr lang="fr-FR" dirty="0"/>
          </a:p>
        </p:txBody>
      </p:sp>
      <p:sp>
        <p:nvSpPr>
          <p:cNvPr id="4" name="Espace réservé du numéro de diapositive 3"/>
          <p:cNvSpPr>
            <a:spLocks noGrp="1"/>
          </p:cNvSpPr>
          <p:nvPr>
            <p:ph type="sldNum" sz="quarter" idx="10"/>
          </p:nvPr>
        </p:nvSpPr>
        <p:spPr/>
        <p:txBody>
          <a:bodyPr/>
          <a:lstStyle/>
          <a:p>
            <a:fld id="{5FA88A8A-B769-4A2F-ACB4-3389F04E8BAA}" type="slidenum">
              <a:rPr lang="fr-FR" smtClean="0"/>
              <a:t>22</a:t>
            </a:fld>
            <a:endParaRPr lang="fr-FR"/>
          </a:p>
        </p:txBody>
      </p:sp>
    </p:spTree>
    <p:extLst>
      <p:ext uri="{BB962C8B-B14F-4D97-AF65-F5344CB8AC3E}">
        <p14:creationId xmlns:p14="http://schemas.microsoft.com/office/powerpoint/2010/main" val="324394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FA88A8A-B769-4A2F-ACB4-3389F04E8BAA}" type="slidenum">
              <a:rPr lang="fr-FR" smtClean="0"/>
              <a:t>25</a:t>
            </a:fld>
            <a:endParaRPr lang="fr-FR"/>
          </a:p>
        </p:txBody>
      </p:sp>
    </p:spTree>
    <p:extLst>
      <p:ext uri="{BB962C8B-B14F-4D97-AF65-F5344CB8AC3E}">
        <p14:creationId xmlns:p14="http://schemas.microsoft.com/office/powerpoint/2010/main" val="90579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FA88A8A-B769-4A2F-ACB4-3389F04E8BAA}" type="slidenum">
              <a:rPr lang="fr-FR" smtClean="0"/>
              <a:t>37</a:t>
            </a:fld>
            <a:endParaRPr lang="fr-FR"/>
          </a:p>
        </p:txBody>
      </p:sp>
    </p:spTree>
    <p:extLst>
      <p:ext uri="{BB962C8B-B14F-4D97-AF65-F5344CB8AC3E}">
        <p14:creationId xmlns:p14="http://schemas.microsoft.com/office/powerpoint/2010/main" val="2649675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RINCIPAL">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1" y="0"/>
            <a:ext cx="3656942" cy="2359479"/>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1178" y="5615478"/>
            <a:ext cx="4612821" cy="1258849"/>
          </a:xfrm>
          <a:prstGeom prst="rect">
            <a:avLst/>
          </a:prstGeom>
        </p:spPr>
      </p:pic>
      <p:sp>
        <p:nvSpPr>
          <p:cNvPr id="2" name="Title 1"/>
          <p:cNvSpPr>
            <a:spLocks noGrp="1"/>
          </p:cNvSpPr>
          <p:nvPr>
            <p:ph type="ctrTitle" hasCustomPrompt="1"/>
          </p:nvPr>
        </p:nvSpPr>
        <p:spPr>
          <a:xfrm>
            <a:off x="0" y="2245178"/>
            <a:ext cx="9144000" cy="1948413"/>
          </a:xfrm>
        </p:spPr>
        <p:txBody>
          <a:bodyPr anchor="b">
            <a:normAutofit/>
          </a:bodyPr>
          <a:lstStyle>
            <a:lvl1pPr algn="r">
              <a:defRPr sz="4800" cap="all" baseline="0">
                <a:solidFill>
                  <a:schemeClr val="tx2"/>
                </a:solidFill>
              </a:defRPr>
            </a:lvl1pPr>
          </a:lstStyle>
          <a:p>
            <a:r>
              <a:rPr lang="fr-FR" dirty="0" smtClean="0"/>
              <a:t>Titre Principal</a:t>
            </a:r>
            <a:endParaRPr lang="en-US" dirty="0"/>
          </a:p>
        </p:txBody>
      </p:sp>
      <p:sp>
        <p:nvSpPr>
          <p:cNvPr id="3" name="Subtitle 2"/>
          <p:cNvSpPr>
            <a:spLocks noGrp="1"/>
          </p:cNvSpPr>
          <p:nvPr>
            <p:ph type="subTitle" idx="1" hasCustomPrompt="1"/>
          </p:nvPr>
        </p:nvSpPr>
        <p:spPr>
          <a:xfrm>
            <a:off x="-1" y="4203180"/>
            <a:ext cx="9144000" cy="802953"/>
          </a:xfrm>
        </p:spPr>
        <p:txBody>
          <a:bodyPr/>
          <a:lstStyle>
            <a:lvl1pPr marL="0" indent="0" algn="r">
              <a:buNone/>
              <a:defRPr sz="2400" baseline="0">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smtClean="0"/>
              <a:t>Présentateur</a:t>
            </a:r>
          </a:p>
          <a:p>
            <a:r>
              <a:rPr lang="fr-FR" dirty="0" smtClean="0"/>
              <a:t>Lieu - Date</a:t>
            </a:r>
            <a:endParaRPr lang="en-US" dirty="0"/>
          </a:p>
        </p:txBody>
      </p:sp>
      <p:pic>
        <p:nvPicPr>
          <p:cNvPr id="4"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628169"/>
            <a:ext cx="4531178" cy="1236569"/>
          </a:xfrm>
          <a:prstGeom prst="rect">
            <a:avLst/>
          </a:prstGeom>
        </p:spPr>
      </p:pic>
    </p:spTree>
    <p:extLst>
      <p:ext uri="{BB962C8B-B14F-4D97-AF65-F5344CB8AC3E}">
        <p14:creationId xmlns:p14="http://schemas.microsoft.com/office/powerpoint/2010/main" val="26793126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r>
              <a:rPr lang="fr-FR" smtClean="0"/>
              <a:t>V2 _ 12/04/2019</a:t>
            </a:r>
            <a:endParaRPr lang="fr-FR"/>
          </a:p>
        </p:txBody>
      </p:sp>
      <p:sp>
        <p:nvSpPr>
          <p:cNvPr id="4" name="Footer Placeholder 3"/>
          <p:cNvSpPr>
            <a:spLocks noGrp="1"/>
          </p:cNvSpPr>
          <p:nvPr>
            <p:ph type="ftr" sz="quarter" idx="11"/>
          </p:nvPr>
        </p:nvSpPr>
        <p:spPr/>
        <p:txBody>
          <a:bodyPr/>
          <a:lstStyle/>
          <a:p>
            <a:r>
              <a:rPr lang="fr-FR" smtClean="0"/>
              <a:t>Présentation Centre d'Essais Roger Ben Aim</a:t>
            </a:r>
            <a:endParaRPr lang="fr-FR"/>
          </a:p>
        </p:txBody>
      </p:sp>
      <p:sp>
        <p:nvSpPr>
          <p:cNvPr id="5" name="Slide Number Placeholder 4"/>
          <p:cNvSpPr>
            <a:spLocks noGrp="1"/>
          </p:cNvSpPr>
          <p:nvPr>
            <p:ph type="sldNum" sz="quarter" idx="12"/>
          </p:nvPr>
        </p:nvSpPr>
        <p:spPr/>
        <p:txBody>
          <a:bodyPr/>
          <a:lstStyle/>
          <a:p>
            <a:fld id="{C805C2A6-3424-4207-B054-87999CA98F20}" type="slidenum">
              <a:rPr lang="fr-FR" smtClean="0"/>
              <a:t>‹N°›</a:t>
            </a:fld>
            <a:endParaRPr lang="fr-FR"/>
          </a:p>
        </p:txBody>
      </p:sp>
    </p:spTree>
    <p:extLst>
      <p:ext uri="{BB962C8B-B14F-4D97-AF65-F5344CB8AC3E}">
        <p14:creationId xmlns:p14="http://schemas.microsoft.com/office/powerpoint/2010/main" val="34015274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1061356"/>
            <a:ext cx="2949178" cy="996043"/>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hasCustomPrompt="1"/>
          </p:nvPr>
        </p:nvSpPr>
        <p:spPr>
          <a:xfrm>
            <a:off x="3887391" y="1061356"/>
            <a:ext cx="4629150" cy="4799695"/>
          </a:xfrm>
        </p:spPr>
        <p:txBody>
          <a:bodyPr/>
          <a:lstStyle>
            <a:lvl1pPr>
              <a:defRPr sz="3200"/>
            </a:lvl1pPr>
            <a:lvl2pPr marL="361950" indent="-180975">
              <a:defRPr sz="2800"/>
            </a:lvl2pPr>
            <a:lvl3pPr marL="533400" indent="-171450">
              <a:defRPr sz="2400">
                <a:solidFill>
                  <a:schemeClr val="accent3">
                    <a:lumMod val="75000"/>
                  </a:schemeClr>
                </a:solidFill>
              </a:defRPr>
            </a:lvl3pPr>
            <a:lvl4pPr>
              <a:defRPr sz="2000"/>
            </a:lvl4pPr>
            <a:lvl5pPr>
              <a:defRPr sz="2000"/>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r>
              <a:rPr lang="fr-FR" smtClean="0"/>
              <a:t>V2 _ 12/04/2019</a:t>
            </a:r>
            <a:endParaRPr lang="fr-FR"/>
          </a:p>
        </p:txBody>
      </p:sp>
      <p:sp>
        <p:nvSpPr>
          <p:cNvPr id="6" name="Footer Placeholder 5"/>
          <p:cNvSpPr>
            <a:spLocks noGrp="1"/>
          </p:cNvSpPr>
          <p:nvPr>
            <p:ph type="ftr" sz="quarter" idx="11"/>
          </p:nvPr>
        </p:nvSpPr>
        <p:spPr/>
        <p:txBody>
          <a:bodyPr/>
          <a:lstStyle/>
          <a:p>
            <a:r>
              <a:rPr lang="fr-FR" smtClean="0"/>
              <a:t>Présentation Centre d'Essais Roger Ben Aim</a:t>
            </a:r>
            <a:endParaRPr lang="fr-FR"/>
          </a:p>
        </p:txBody>
      </p:sp>
      <p:sp>
        <p:nvSpPr>
          <p:cNvPr id="7" name="Slide Number Placeholder 6"/>
          <p:cNvSpPr>
            <a:spLocks noGrp="1"/>
          </p:cNvSpPr>
          <p:nvPr>
            <p:ph type="sldNum" sz="quarter" idx="12"/>
          </p:nvPr>
        </p:nvSpPr>
        <p:spPr/>
        <p:txBody>
          <a:bodyPr/>
          <a:lstStyle/>
          <a:p>
            <a:fld id="{C805C2A6-3424-4207-B054-87999CA98F20}" type="slidenum">
              <a:rPr lang="fr-FR" smtClean="0"/>
              <a:t>‹N°›</a:t>
            </a:fld>
            <a:endParaRPr lang="fr-FR"/>
          </a:p>
        </p:txBody>
      </p:sp>
    </p:spTree>
    <p:extLst>
      <p:ext uri="{BB962C8B-B14F-4D97-AF65-F5344CB8AC3E}">
        <p14:creationId xmlns:p14="http://schemas.microsoft.com/office/powerpoint/2010/main" val="22012537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0" y="137238"/>
            <a:ext cx="1803632" cy="1163713"/>
          </a:xfrm>
          <a:prstGeom prst="rect">
            <a:avLst/>
          </a:prstGeom>
        </p:spPr>
      </p:pic>
      <p:sp>
        <p:nvSpPr>
          <p:cNvPr id="8" name="Title Placeholder 1"/>
          <p:cNvSpPr>
            <a:spLocks noGrp="1"/>
          </p:cNvSpPr>
          <p:nvPr>
            <p:ph type="title" hasCustomPrompt="1"/>
          </p:nvPr>
        </p:nvSpPr>
        <p:spPr>
          <a:xfrm>
            <a:off x="2457449" y="482856"/>
            <a:ext cx="6596743" cy="628650"/>
          </a:xfrm>
          <a:prstGeom prst="rect">
            <a:avLst/>
          </a:prstGeom>
        </p:spPr>
        <p:txBody>
          <a:bodyPr vert="horz" lIns="91440" tIns="45720" rIns="91440" bIns="45720" rtlCol="0" anchor="ctr">
            <a:noAutofit/>
          </a:bodyPr>
          <a:lstStyle/>
          <a:p>
            <a:r>
              <a:rPr lang="fr-FR" dirty="0" smtClean="0"/>
              <a:t>Modifiez Le Style Du Titre</a:t>
            </a:r>
            <a:endParaRPr lang="en-US" dirty="0"/>
          </a:p>
        </p:txBody>
      </p:sp>
      <p:sp>
        <p:nvSpPr>
          <p:cNvPr id="12" name="Rectangle 11"/>
          <p:cNvSpPr/>
          <p:nvPr userDrawn="1"/>
        </p:nvSpPr>
        <p:spPr>
          <a:xfrm>
            <a:off x="0" y="6670412"/>
            <a:ext cx="9144000" cy="19594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ate Placeholder 3"/>
          <p:cNvSpPr>
            <a:spLocks noGrp="1"/>
          </p:cNvSpPr>
          <p:nvPr>
            <p:ph type="dt" sz="half" idx="2"/>
          </p:nvPr>
        </p:nvSpPr>
        <p:spPr>
          <a:xfrm>
            <a:off x="628650" y="6678580"/>
            <a:ext cx="2057400" cy="181689"/>
          </a:xfrm>
          <a:prstGeom prst="rect">
            <a:avLst/>
          </a:prstGeom>
        </p:spPr>
        <p:txBody>
          <a:bodyPr vert="horz" lIns="91440" tIns="45720" rIns="91440" bIns="45720" rtlCol="0" anchor="ctr"/>
          <a:lstStyle>
            <a:lvl1pPr algn="l">
              <a:defRPr sz="1200">
                <a:solidFill>
                  <a:schemeClr val="bg1"/>
                </a:solidFill>
                <a:latin typeface="Arial Narrow" panose="020B0606020202030204" pitchFamily="34" charset="0"/>
              </a:defRPr>
            </a:lvl1pPr>
          </a:lstStyle>
          <a:p>
            <a:r>
              <a:rPr lang="fr-FR" smtClean="0"/>
              <a:t>V2 _ 12/04/2019</a:t>
            </a:r>
            <a:endParaRPr lang="fr-FR" dirty="0"/>
          </a:p>
        </p:txBody>
      </p:sp>
      <p:sp>
        <p:nvSpPr>
          <p:cNvPr id="14" name="Slide Number Placeholder 5"/>
          <p:cNvSpPr>
            <a:spLocks noGrp="1"/>
          </p:cNvSpPr>
          <p:nvPr>
            <p:ph type="sldNum" sz="quarter" idx="4"/>
          </p:nvPr>
        </p:nvSpPr>
        <p:spPr>
          <a:xfrm>
            <a:off x="6457950" y="6678580"/>
            <a:ext cx="2057400" cy="181689"/>
          </a:xfrm>
          <a:prstGeom prst="rect">
            <a:avLst/>
          </a:prstGeom>
        </p:spPr>
        <p:txBody>
          <a:bodyPr vert="horz" lIns="91440" tIns="45720" rIns="91440" bIns="45720" rtlCol="0" anchor="ctr"/>
          <a:lstStyle>
            <a:lvl1pPr algn="r">
              <a:defRPr sz="1200">
                <a:solidFill>
                  <a:schemeClr val="bg1"/>
                </a:solidFill>
                <a:latin typeface="Arial Narrow" panose="020B0606020202030204" pitchFamily="34" charset="0"/>
              </a:defRPr>
            </a:lvl1pPr>
          </a:lstStyle>
          <a:p>
            <a:fld id="{C805C2A6-3424-4207-B054-87999CA98F20}" type="slidenum">
              <a:rPr lang="fr-FR" smtClean="0"/>
              <a:pPr/>
              <a:t>‹N°›</a:t>
            </a:fld>
            <a:endParaRPr lang="fr-FR" dirty="0"/>
          </a:p>
        </p:txBody>
      </p:sp>
      <p:sp>
        <p:nvSpPr>
          <p:cNvPr id="28" name="ZoneTexte 27"/>
          <p:cNvSpPr txBox="1"/>
          <p:nvPr userDrawn="1"/>
        </p:nvSpPr>
        <p:spPr>
          <a:xfrm>
            <a:off x="2477554" y="1940829"/>
            <a:ext cx="285751" cy="369332"/>
          </a:xfrm>
          <a:prstGeom prst="rect">
            <a:avLst/>
          </a:prstGeom>
          <a:noFill/>
        </p:spPr>
        <p:txBody>
          <a:bodyPr wrap="square" rtlCol="0">
            <a:spAutoFit/>
          </a:bodyPr>
          <a:lstStyle/>
          <a:p>
            <a:pPr algn="ctr"/>
            <a:endParaRPr lang="fr-FR" b="1" dirty="0">
              <a:solidFill>
                <a:schemeClr val="bg1"/>
              </a:solidFill>
            </a:endParaRPr>
          </a:p>
        </p:txBody>
      </p:sp>
      <p:sp>
        <p:nvSpPr>
          <p:cNvPr id="29" name="ZoneTexte 28"/>
          <p:cNvSpPr txBox="1"/>
          <p:nvPr userDrawn="1"/>
        </p:nvSpPr>
        <p:spPr>
          <a:xfrm>
            <a:off x="2472264" y="2463938"/>
            <a:ext cx="285751" cy="369332"/>
          </a:xfrm>
          <a:prstGeom prst="rect">
            <a:avLst/>
          </a:prstGeom>
          <a:noFill/>
        </p:spPr>
        <p:txBody>
          <a:bodyPr wrap="square" rtlCol="0">
            <a:spAutoFit/>
          </a:bodyPr>
          <a:lstStyle/>
          <a:p>
            <a:pPr algn="ctr"/>
            <a:endParaRPr lang="fr-FR" b="1" dirty="0">
              <a:solidFill>
                <a:schemeClr val="bg1"/>
              </a:solidFill>
            </a:endParaRPr>
          </a:p>
        </p:txBody>
      </p:sp>
      <p:sp>
        <p:nvSpPr>
          <p:cNvPr id="26" name="Footer Placeholder 4"/>
          <p:cNvSpPr>
            <a:spLocks noGrp="1"/>
          </p:cNvSpPr>
          <p:nvPr>
            <p:ph type="ftr" sz="quarter" idx="3"/>
          </p:nvPr>
        </p:nvSpPr>
        <p:spPr>
          <a:xfrm>
            <a:off x="3028950" y="6678580"/>
            <a:ext cx="3086100" cy="181689"/>
          </a:xfrm>
          <a:prstGeom prst="rect">
            <a:avLst/>
          </a:prstGeom>
        </p:spPr>
        <p:txBody>
          <a:bodyPr vert="horz" lIns="91440" tIns="45720" rIns="91440" bIns="45720" rtlCol="0" anchor="ctr"/>
          <a:lstStyle>
            <a:lvl1pPr algn="ctr">
              <a:defRPr sz="1200">
                <a:solidFill>
                  <a:schemeClr val="bg1"/>
                </a:solidFill>
                <a:latin typeface="Arial Narrow" panose="020B0606020202030204" pitchFamily="34" charset="0"/>
              </a:defRPr>
            </a:lvl1pPr>
          </a:lstStyle>
          <a:p>
            <a:r>
              <a:rPr lang="fr-FR" smtClean="0"/>
              <a:t>Présentation Centre d'Essais Roger Ben Aim</a:t>
            </a:r>
            <a:endParaRPr lang="fr-FR" dirty="0"/>
          </a:p>
        </p:txBody>
      </p:sp>
    </p:spTree>
    <p:extLst>
      <p:ext uri="{BB962C8B-B14F-4D97-AF65-F5344CB8AC3E}">
        <p14:creationId xmlns:p14="http://schemas.microsoft.com/office/powerpoint/2010/main" val="42369436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0" y="137238"/>
            <a:ext cx="1803632" cy="1163713"/>
          </a:xfrm>
          <a:prstGeom prst="rect">
            <a:avLst/>
          </a:prstGeom>
        </p:spPr>
      </p:pic>
      <p:sp>
        <p:nvSpPr>
          <p:cNvPr id="8" name="Title Placeholder 1"/>
          <p:cNvSpPr>
            <a:spLocks noGrp="1"/>
          </p:cNvSpPr>
          <p:nvPr>
            <p:ph type="title" hasCustomPrompt="1"/>
          </p:nvPr>
        </p:nvSpPr>
        <p:spPr>
          <a:xfrm>
            <a:off x="1273628" y="2125495"/>
            <a:ext cx="6596743" cy="628650"/>
          </a:xfrm>
          <a:prstGeom prst="rect">
            <a:avLst/>
          </a:prstGeom>
        </p:spPr>
        <p:txBody>
          <a:bodyPr vert="horz" lIns="91440" tIns="45720" rIns="91440" bIns="45720" rtlCol="0" anchor="ctr">
            <a:noAutofit/>
          </a:bodyPr>
          <a:lstStyle>
            <a:lvl1pPr algn="ctr">
              <a:defRPr sz="4400" b="1"/>
            </a:lvl1pPr>
          </a:lstStyle>
          <a:p>
            <a:r>
              <a:rPr lang="fr-FR" dirty="0" smtClean="0"/>
              <a:t>Modifiez Le Style Du Titre</a:t>
            </a:r>
            <a:endParaRPr lang="en-US" dirty="0"/>
          </a:p>
        </p:txBody>
      </p:sp>
      <p:sp>
        <p:nvSpPr>
          <p:cNvPr id="12" name="Rectangle 11"/>
          <p:cNvSpPr/>
          <p:nvPr userDrawn="1"/>
        </p:nvSpPr>
        <p:spPr>
          <a:xfrm>
            <a:off x="0" y="6670412"/>
            <a:ext cx="9144000" cy="19594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ate Placeholder 3"/>
          <p:cNvSpPr>
            <a:spLocks noGrp="1"/>
          </p:cNvSpPr>
          <p:nvPr>
            <p:ph type="dt" sz="half" idx="2"/>
          </p:nvPr>
        </p:nvSpPr>
        <p:spPr>
          <a:xfrm>
            <a:off x="628650" y="6678580"/>
            <a:ext cx="2057400" cy="181689"/>
          </a:xfrm>
          <a:prstGeom prst="rect">
            <a:avLst/>
          </a:prstGeom>
        </p:spPr>
        <p:txBody>
          <a:bodyPr vert="horz" lIns="91440" tIns="45720" rIns="91440" bIns="45720" rtlCol="0" anchor="ctr"/>
          <a:lstStyle>
            <a:lvl1pPr algn="l">
              <a:defRPr sz="1200">
                <a:solidFill>
                  <a:schemeClr val="bg1"/>
                </a:solidFill>
                <a:latin typeface="Arial Narrow" panose="020B0606020202030204" pitchFamily="34" charset="0"/>
              </a:defRPr>
            </a:lvl1pPr>
          </a:lstStyle>
          <a:p>
            <a:r>
              <a:rPr lang="fr-FR" smtClean="0"/>
              <a:t>V2 _ 12/04/2019</a:t>
            </a:r>
            <a:endParaRPr lang="fr-FR" dirty="0"/>
          </a:p>
        </p:txBody>
      </p:sp>
      <p:sp>
        <p:nvSpPr>
          <p:cNvPr id="14" name="Slide Number Placeholder 5"/>
          <p:cNvSpPr>
            <a:spLocks noGrp="1"/>
          </p:cNvSpPr>
          <p:nvPr>
            <p:ph type="sldNum" sz="quarter" idx="4"/>
          </p:nvPr>
        </p:nvSpPr>
        <p:spPr>
          <a:xfrm>
            <a:off x="6457950" y="6678580"/>
            <a:ext cx="2057400" cy="181689"/>
          </a:xfrm>
          <a:prstGeom prst="rect">
            <a:avLst/>
          </a:prstGeom>
        </p:spPr>
        <p:txBody>
          <a:bodyPr vert="horz" lIns="91440" tIns="45720" rIns="91440" bIns="45720" rtlCol="0" anchor="ctr"/>
          <a:lstStyle>
            <a:lvl1pPr algn="r">
              <a:defRPr sz="1200">
                <a:solidFill>
                  <a:schemeClr val="bg1"/>
                </a:solidFill>
                <a:latin typeface="Arial Narrow" panose="020B0606020202030204" pitchFamily="34" charset="0"/>
              </a:defRPr>
            </a:lvl1pPr>
          </a:lstStyle>
          <a:p>
            <a:fld id="{C805C2A6-3424-4207-B054-87999CA98F20}" type="slidenum">
              <a:rPr lang="fr-FR" smtClean="0"/>
              <a:pPr/>
              <a:t>‹N°›</a:t>
            </a:fld>
            <a:endParaRPr lang="fr-FR" dirty="0"/>
          </a:p>
        </p:txBody>
      </p:sp>
      <p:sp>
        <p:nvSpPr>
          <p:cNvPr id="28" name="ZoneTexte 27"/>
          <p:cNvSpPr txBox="1"/>
          <p:nvPr userDrawn="1"/>
        </p:nvSpPr>
        <p:spPr>
          <a:xfrm>
            <a:off x="2477554" y="1940829"/>
            <a:ext cx="285751" cy="369332"/>
          </a:xfrm>
          <a:prstGeom prst="rect">
            <a:avLst/>
          </a:prstGeom>
          <a:noFill/>
        </p:spPr>
        <p:txBody>
          <a:bodyPr wrap="square" rtlCol="0">
            <a:spAutoFit/>
          </a:bodyPr>
          <a:lstStyle/>
          <a:p>
            <a:pPr algn="ctr"/>
            <a:endParaRPr lang="fr-FR" b="1" dirty="0">
              <a:solidFill>
                <a:schemeClr val="bg1"/>
              </a:solidFill>
            </a:endParaRPr>
          </a:p>
        </p:txBody>
      </p:sp>
      <p:sp>
        <p:nvSpPr>
          <p:cNvPr id="29" name="ZoneTexte 28"/>
          <p:cNvSpPr txBox="1"/>
          <p:nvPr userDrawn="1"/>
        </p:nvSpPr>
        <p:spPr>
          <a:xfrm>
            <a:off x="2472264" y="2463938"/>
            <a:ext cx="285751" cy="369332"/>
          </a:xfrm>
          <a:prstGeom prst="rect">
            <a:avLst/>
          </a:prstGeom>
          <a:noFill/>
        </p:spPr>
        <p:txBody>
          <a:bodyPr wrap="square" rtlCol="0">
            <a:spAutoFit/>
          </a:bodyPr>
          <a:lstStyle/>
          <a:p>
            <a:pPr algn="ctr"/>
            <a:endParaRPr lang="fr-FR" b="1" dirty="0">
              <a:solidFill>
                <a:schemeClr val="bg1"/>
              </a:solidFill>
            </a:endParaRPr>
          </a:p>
        </p:txBody>
      </p:sp>
      <p:sp>
        <p:nvSpPr>
          <p:cNvPr id="21" name="Footer Placeholder 4"/>
          <p:cNvSpPr>
            <a:spLocks noGrp="1"/>
          </p:cNvSpPr>
          <p:nvPr>
            <p:ph type="ftr" sz="quarter" idx="3"/>
          </p:nvPr>
        </p:nvSpPr>
        <p:spPr>
          <a:xfrm>
            <a:off x="3028950" y="6678580"/>
            <a:ext cx="3086100" cy="181689"/>
          </a:xfrm>
          <a:prstGeom prst="rect">
            <a:avLst/>
          </a:prstGeom>
        </p:spPr>
        <p:txBody>
          <a:bodyPr vert="horz" lIns="91440" tIns="45720" rIns="91440" bIns="45720" rtlCol="0" anchor="ctr"/>
          <a:lstStyle>
            <a:lvl1pPr algn="ctr">
              <a:defRPr sz="1200">
                <a:solidFill>
                  <a:schemeClr val="bg1"/>
                </a:solidFill>
                <a:latin typeface="Arial Narrow" panose="020B0606020202030204" pitchFamily="34" charset="0"/>
              </a:defRPr>
            </a:lvl1pPr>
          </a:lstStyle>
          <a:p>
            <a:r>
              <a:rPr lang="fr-FR" smtClean="0"/>
              <a:t>Présentation Centre d'Essais Roger Ben Aim</a:t>
            </a:r>
            <a:endParaRPr lang="fr-FR" dirty="0"/>
          </a:p>
        </p:txBody>
      </p:sp>
      <p:sp>
        <p:nvSpPr>
          <p:cNvPr id="3" name="Espace réservé pour une image  2"/>
          <p:cNvSpPr>
            <a:spLocks noGrp="1"/>
          </p:cNvSpPr>
          <p:nvPr>
            <p:ph type="pic" sz="quarter" idx="10"/>
          </p:nvPr>
        </p:nvSpPr>
        <p:spPr>
          <a:xfrm>
            <a:off x="2386013" y="3100388"/>
            <a:ext cx="4162425" cy="2638425"/>
          </a:xfrm>
        </p:spPr>
        <p:txBody>
          <a:bodyPr/>
          <a:lstStyle/>
          <a:p>
            <a:r>
              <a:rPr lang="fr-FR" smtClean="0"/>
              <a:t>Cliquez sur l'icône pour ajouter une image</a:t>
            </a:r>
            <a:endParaRPr lang="fr-FR" dirty="0"/>
          </a:p>
        </p:txBody>
      </p:sp>
    </p:spTree>
    <p:extLst>
      <p:ext uri="{BB962C8B-B14F-4D97-AF65-F5344CB8AC3E}">
        <p14:creationId xmlns:p14="http://schemas.microsoft.com/office/powerpoint/2010/main" val="2207139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8607" y="340438"/>
            <a:ext cx="6596743" cy="866969"/>
          </a:xfrm>
        </p:spPr>
        <p:txBody>
          <a:bodyPr/>
          <a:lstStyle>
            <a:lvl1pPr>
              <a:defRPr cap="none" baseline="0"/>
            </a:lvl1pPr>
          </a:lstStyle>
          <a:p>
            <a:r>
              <a:rPr lang="fr-FR" dirty="0" smtClean="0"/>
              <a:t>Titre Slide</a:t>
            </a:r>
            <a:endParaRPr lang="en-US" dirty="0"/>
          </a:p>
        </p:txBody>
      </p:sp>
      <p:sp>
        <p:nvSpPr>
          <p:cNvPr id="3" name="Content Placeholder 2"/>
          <p:cNvSpPr>
            <a:spLocks noGrp="1"/>
          </p:cNvSpPr>
          <p:nvPr>
            <p:ph idx="1" hasCustomPrompt="1"/>
          </p:nvPr>
        </p:nvSpPr>
        <p:spPr>
          <a:xfrm>
            <a:off x="724445" y="1725930"/>
            <a:ext cx="7886700" cy="3980770"/>
          </a:xfrm>
        </p:spPr>
        <p:txBody>
          <a:bodyPr/>
          <a:lstStyle>
            <a:lvl1pPr marL="180975" indent="-180975">
              <a:defRPr/>
            </a:lvl1pPr>
            <a:lvl2pPr marL="361950" indent="-180975">
              <a:defRPr/>
            </a:lvl2pPr>
            <a:lvl3pPr marL="533400" indent="-171450">
              <a:defRPr>
                <a:solidFill>
                  <a:schemeClr val="accent3">
                    <a:lumMod val="75000"/>
                  </a:schemeClr>
                </a:solidFill>
              </a:defRPr>
            </a:lvl3pPr>
            <a:lvl4pPr marL="1600200" indent="-228600">
              <a:buFontTx/>
              <a:buBlip>
                <a:blip r:embed="rId2"/>
              </a:buBlip>
              <a:defRPr/>
            </a:lvl4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4" name="Date Placeholder 3"/>
          <p:cNvSpPr>
            <a:spLocks noGrp="1"/>
          </p:cNvSpPr>
          <p:nvPr>
            <p:ph type="dt" sz="half" idx="10"/>
          </p:nvPr>
        </p:nvSpPr>
        <p:spPr/>
        <p:txBody>
          <a:bodyPr/>
          <a:lstStyle/>
          <a:p>
            <a:r>
              <a:rPr lang="fr-FR" smtClean="0"/>
              <a:t>V2 _ 12/04/2019</a:t>
            </a:r>
            <a:endParaRPr lang="fr-FR"/>
          </a:p>
        </p:txBody>
      </p:sp>
      <p:sp>
        <p:nvSpPr>
          <p:cNvPr id="5" name="Footer Placeholder 4"/>
          <p:cNvSpPr>
            <a:spLocks noGrp="1"/>
          </p:cNvSpPr>
          <p:nvPr>
            <p:ph type="ftr" sz="quarter" idx="11"/>
          </p:nvPr>
        </p:nvSpPr>
        <p:spPr/>
        <p:txBody>
          <a:bodyPr/>
          <a:lstStyle/>
          <a:p>
            <a:r>
              <a:rPr lang="fr-FR" smtClean="0"/>
              <a:t>Présentation Centre d'Essais Roger Ben Aim</a:t>
            </a:r>
            <a:endParaRPr lang="fr-FR"/>
          </a:p>
        </p:txBody>
      </p:sp>
      <p:sp>
        <p:nvSpPr>
          <p:cNvPr id="6" name="Slide Number Placeholder 5"/>
          <p:cNvSpPr>
            <a:spLocks noGrp="1"/>
          </p:cNvSpPr>
          <p:nvPr>
            <p:ph type="sldNum" sz="quarter" idx="12"/>
          </p:nvPr>
        </p:nvSpPr>
        <p:spPr/>
        <p:txBody>
          <a:bodyPr/>
          <a:lstStyle/>
          <a:p>
            <a:fld id="{C805C2A6-3424-4207-B054-87999CA98F20}" type="slidenum">
              <a:rPr lang="fr-FR" smtClean="0"/>
              <a:t>‹N°›</a:t>
            </a:fld>
            <a:endParaRPr lang="fr-FR"/>
          </a:p>
        </p:txBody>
      </p:sp>
    </p:spTree>
    <p:extLst>
      <p:ext uri="{BB962C8B-B14F-4D97-AF65-F5344CB8AC3E}">
        <p14:creationId xmlns:p14="http://schemas.microsoft.com/office/powerpoint/2010/main" val="19206237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8607" y="340438"/>
            <a:ext cx="6596743" cy="866969"/>
          </a:xfrm>
        </p:spPr>
        <p:txBody>
          <a:bodyPr/>
          <a:lstStyle>
            <a:lvl1pPr>
              <a:defRPr cap="none" baseline="0"/>
            </a:lvl1pPr>
          </a:lstStyle>
          <a:p>
            <a:r>
              <a:rPr lang="fr-FR" dirty="0" smtClean="0"/>
              <a:t>Titre Slide</a:t>
            </a:r>
            <a:endParaRPr lang="en-US" dirty="0"/>
          </a:p>
        </p:txBody>
      </p:sp>
      <p:sp>
        <p:nvSpPr>
          <p:cNvPr id="3" name="Content Placeholder 2"/>
          <p:cNvSpPr>
            <a:spLocks noGrp="1"/>
          </p:cNvSpPr>
          <p:nvPr>
            <p:ph idx="1" hasCustomPrompt="1"/>
          </p:nvPr>
        </p:nvSpPr>
        <p:spPr>
          <a:xfrm>
            <a:off x="724445" y="1725930"/>
            <a:ext cx="7886700" cy="3980770"/>
          </a:xfrm>
        </p:spPr>
        <p:txBody>
          <a:bodyPr/>
          <a:lstStyle>
            <a:lvl1pPr marL="180975" indent="-180975">
              <a:defRPr/>
            </a:lvl1pPr>
            <a:lvl2pPr marL="361950" indent="-180975">
              <a:defRPr>
                <a:solidFill>
                  <a:schemeClr val="accent2"/>
                </a:solidFill>
              </a:defRPr>
            </a:lvl2pPr>
            <a:lvl3pPr marL="533400" indent="-171450">
              <a:defRPr>
                <a:solidFill>
                  <a:schemeClr val="accent3">
                    <a:lumMod val="75000"/>
                  </a:schemeClr>
                </a:solidFill>
              </a:defRPr>
            </a:lvl3pPr>
            <a:lvl4pPr marL="1371600" indent="0">
              <a:buFontTx/>
              <a:buNone/>
              <a:defRPr/>
            </a:lvl4pPr>
          </a:lstStyle>
          <a:p>
            <a:pPr lvl="0"/>
            <a:r>
              <a:rPr lang="fr-FR" dirty="0" smtClean="0"/>
              <a:t>Modifiez les styles du texte du masque</a:t>
            </a:r>
          </a:p>
          <a:p>
            <a:pPr lvl="1"/>
            <a:r>
              <a:rPr lang="fr-FR" dirty="0" smtClean="0"/>
              <a:t>Deuxième niveau</a:t>
            </a:r>
          </a:p>
          <a:p>
            <a:pPr lvl="2"/>
            <a:r>
              <a:rPr lang="fr-FR" dirty="0" smtClean="0"/>
              <a:t>Troisième niveau</a:t>
            </a:r>
          </a:p>
          <a:p>
            <a:pPr lvl="2"/>
            <a:endParaRPr lang="fr-FR" dirty="0" smtClean="0"/>
          </a:p>
        </p:txBody>
      </p:sp>
      <p:sp>
        <p:nvSpPr>
          <p:cNvPr id="4" name="Date Placeholder 3"/>
          <p:cNvSpPr>
            <a:spLocks noGrp="1"/>
          </p:cNvSpPr>
          <p:nvPr>
            <p:ph type="dt" sz="half" idx="10"/>
          </p:nvPr>
        </p:nvSpPr>
        <p:spPr/>
        <p:txBody>
          <a:bodyPr/>
          <a:lstStyle/>
          <a:p>
            <a:r>
              <a:rPr lang="fr-FR" smtClean="0"/>
              <a:t>V2 _ 12/04/2019</a:t>
            </a:r>
            <a:endParaRPr lang="fr-FR"/>
          </a:p>
        </p:txBody>
      </p:sp>
      <p:sp>
        <p:nvSpPr>
          <p:cNvPr id="5" name="Footer Placeholder 4"/>
          <p:cNvSpPr>
            <a:spLocks noGrp="1"/>
          </p:cNvSpPr>
          <p:nvPr>
            <p:ph type="ftr" sz="quarter" idx="11"/>
          </p:nvPr>
        </p:nvSpPr>
        <p:spPr/>
        <p:txBody>
          <a:bodyPr/>
          <a:lstStyle/>
          <a:p>
            <a:r>
              <a:rPr lang="fr-FR" smtClean="0"/>
              <a:t>Présentation Centre d'Essais Roger Ben Aim</a:t>
            </a:r>
            <a:endParaRPr lang="fr-FR"/>
          </a:p>
        </p:txBody>
      </p:sp>
      <p:sp>
        <p:nvSpPr>
          <p:cNvPr id="6" name="Slide Number Placeholder 5"/>
          <p:cNvSpPr>
            <a:spLocks noGrp="1"/>
          </p:cNvSpPr>
          <p:nvPr>
            <p:ph type="sldNum" sz="quarter" idx="12"/>
          </p:nvPr>
        </p:nvSpPr>
        <p:spPr/>
        <p:txBody>
          <a:bodyPr/>
          <a:lstStyle/>
          <a:p>
            <a:fld id="{C805C2A6-3424-4207-B054-87999CA98F20}" type="slidenum">
              <a:rPr lang="fr-FR" smtClean="0"/>
              <a:t>‹N°›</a:t>
            </a:fld>
            <a:endParaRPr lang="fr-FR"/>
          </a:p>
        </p:txBody>
      </p:sp>
    </p:spTree>
    <p:extLst>
      <p:ext uri="{BB962C8B-B14F-4D97-AF65-F5344CB8AC3E}">
        <p14:creationId xmlns:p14="http://schemas.microsoft.com/office/powerpoint/2010/main" val="16531621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8607" y="340438"/>
            <a:ext cx="6596743" cy="866969"/>
          </a:xfrm>
        </p:spPr>
        <p:txBody>
          <a:bodyPr/>
          <a:lstStyle>
            <a:lvl1pPr>
              <a:defRPr cap="none" baseline="0"/>
            </a:lvl1pPr>
          </a:lstStyle>
          <a:p>
            <a:r>
              <a:rPr lang="fr-FR" dirty="0" smtClean="0"/>
              <a:t>Titre Slide</a:t>
            </a:r>
            <a:endParaRPr lang="en-US" dirty="0"/>
          </a:p>
        </p:txBody>
      </p:sp>
      <p:sp>
        <p:nvSpPr>
          <p:cNvPr id="3" name="Content Placeholder 2"/>
          <p:cNvSpPr>
            <a:spLocks noGrp="1"/>
          </p:cNvSpPr>
          <p:nvPr>
            <p:ph idx="1" hasCustomPrompt="1"/>
          </p:nvPr>
        </p:nvSpPr>
        <p:spPr>
          <a:xfrm>
            <a:off x="724445" y="1725930"/>
            <a:ext cx="7886700" cy="3980770"/>
          </a:xfrm>
        </p:spPr>
        <p:txBody>
          <a:bodyPr/>
          <a:lstStyle>
            <a:lvl1pPr marL="180975" indent="-180975">
              <a:defRPr>
                <a:solidFill>
                  <a:schemeClr val="tx2"/>
                </a:solidFill>
              </a:defRPr>
            </a:lvl1pPr>
            <a:lvl4pPr marL="1600200" indent="-228600">
              <a:buFontTx/>
              <a:buBlip>
                <a:blip r:embed="rId2"/>
              </a:buBlip>
              <a:defRPr/>
            </a:lvl4pPr>
          </a:lstStyle>
          <a:p>
            <a:pPr lvl="0"/>
            <a:r>
              <a:rPr lang="fr-FR" dirty="0" smtClean="0"/>
              <a:t>Texte</a:t>
            </a:r>
          </a:p>
          <a:p>
            <a:pPr lvl="0"/>
            <a:r>
              <a:rPr lang="fr-FR" dirty="0" smtClean="0"/>
              <a:t>Texte</a:t>
            </a:r>
          </a:p>
          <a:p>
            <a:pPr lvl="0"/>
            <a:r>
              <a:rPr lang="fr-FR" dirty="0" smtClean="0"/>
              <a:t>Texte</a:t>
            </a:r>
          </a:p>
        </p:txBody>
      </p:sp>
      <p:sp>
        <p:nvSpPr>
          <p:cNvPr id="4" name="Date Placeholder 3"/>
          <p:cNvSpPr>
            <a:spLocks noGrp="1"/>
          </p:cNvSpPr>
          <p:nvPr>
            <p:ph type="dt" sz="half" idx="10"/>
          </p:nvPr>
        </p:nvSpPr>
        <p:spPr/>
        <p:txBody>
          <a:bodyPr/>
          <a:lstStyle/>
          <a:p>
            <a:r>
              <a:rPr lang="fr-FR" smtClean="0"/>
              <a:t>V2 _ 12/04/2019</a:t>
            </a:r>
            <a:endParaRPr lang="fr-FR"/>
          </a:p>
        </p:txBody>
      </p:sp>
      <p:sp>
        <p:nvSpPr>
          <p:cNvPr id="5" name="Footer Placeholder 4"/>
          <p:cNvSpPr>
            <a:spLocks noGrp="1"/>
          </p:cNvSpPr>
          <p:nvPr>
            <p:ph type="ftr" sz="quarter" idx="11"/>
          </p:nvPr>
        </p:nvSpPr>
        <p:spPr/>
        <p:txBody>
          <a:bodyPr/>
          <a:lstStyle/>
          <a:p>
            <a:r>
              <a:rPr lang="fr-FR" smtClean="0"/>
              <a:t>Présentation Centre d'Essais Roger Ben Aim</a:t>
            </a:r>
            <a:endParaRPr lang="fr-FR"/>
          </a:p>
        </p:txBody>
      </p:sp>
      <p:sp>
        <p:nvSpPr>
          <p:cNvPr id="6" name="Slide Number Placeholder 5"/>
          <p:cNvSpPr>
            <a:spLocks noGrp="1"/>
          </p:cNvSpPr>
          <p:nvPr>
            <p:ph type="sldNum" sz="quarter" idx="12"/>
          </p:nvPr>
        </p:nvSpPr>
        <p:spPr/>
        <p:txBody>
          <a:bodyPr/>
          <a:lstStyle/>
          <a:p>
            <a:fld id="{C805C2A6-3424-4207-B054-87999CA98F20}" type="slidenum">
              <a:rPr lang="fr-FR" smtClean="0"/>
              <a:t>‹N°›</a:t>
            </a:fld>
            <a:endParaRPr lang="fr-FR"/>
          </a:p>
        </p:txBody>
      </p:sp>
    </p:spTree>
    <p:extLst>
      <p:ext uri="{BB962C8B-B14F-4D97-AF65-F5344CB8AC3E}">
        <p14:creationId xmlns:p14="http://schemas.microsoft.com/office/powerpoint/2010/main" val="33046543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8607" y="340438"/>
            <a:ext cx="6596743" cy="866969"/>
          </a:xfrm>
        </p:spPr>
        <p:txBody>
          <a:bodyPr/>
          <a:lstStyle>
            <a:lvl1pPr>
              <a:defRPr cap="none" baseline="0"/>
            </a:lvl1pPr>
          </a:lstStyle>
          <a:p>
            <a:r>
              <a:rPr lang="fr-FR" dirty="0" smtClean="0"/>
              <a:t>Titre Slide</a:t>
            </a:r>
            <a:endParaRPr lang="en-US" dirty="0"/>
          </a:p>
        </p:txBody>
      </p:sp>
      <p:sp>
        <p:nvSpPr>
          <p:cNvPr id="3" name="Content Placeholder 2"/>
          <p:cNvSpPr>
            <a:spLocks noGrp="1"/>
          </p:cNvSpPr>
          <p:nvPr>
            <p:ph idx="1" hasCustomPrompt="1"/>
          </p:nvPr>
        </p:nvSpPr>
        <p:spPr>
          <a:xfrm>
            <a:off x="724445" y="1725930"/>
            <a:ext cx="7886700" cy="3980770"/>
          </a:xfrm>
        </p:spPr>
        <p:txBody>
          <a:bodyPr/>
          <a:lstStyle>
            <a:lvl1pPr marL="0" indent="0">
              <a:buNone/>
              <a:defRPr>
                <a:solidFill>
                  <a:schemeClr val="tx2"/>
                </a:solidFill>
              </a:defRPr>
            </a:lvl1pPr>
            <a:lvl4pPr marL="1600200" indent="-228600">
              <a:buFontTx/>
              <a:buBlip>
                <a:blip r:embed="rId2"/>
              </a:buBlip>
              <a:defRPr/>
            </a:lvl4pPr>
          </a:lstStyle>
          <a:p>
            <a:pPr lvl="0"/>
            <a:r>
              <a:rPr lang="fr-FR" dirty="0" smtClean="0"/>
              <a:t>Texte</a:t>
            </a:r>
          </a:p>
          <a:p>
            <a:pPr lvl="0"/>
            <a:r>
              <a:rPr lang="fr-FR" dirty="0" smtClean="0"/>
              <a:t>Texte</a:t>
            </a:r>
          </a:p>
          <a:p>
            <a:pPr lvl="0"/>
            <a:r>
              <a:rPr lang="fr-FR" dirty="0" smtClean="0"/>
              <a:t>Texte</a:t>
            </a:r>
          </a:p>
        </p:txBody>
      </p:sp>
      <p:sp>
        <p:nvSpPr>
          <p:cNvPr id="4" name="Date Placeholder 3"/>
          <p:cNvSpPr>
            <a:spLocks noGrp="1"/>
          </p:cNvSpPr>
          <p:nvPr>
            <p:ph type="dt" sz="half" idx="10"/>
          </p:nvPr>
        </p:nvSpPr>
        <p:spPr/>
        <p:txBody>
          <a:bodyPr/>
          <a:lstStyle/>
          <a:p>
            <a:r>
              <a:rPr lang="fr-FR" smtClean="0"/>
              <a:t>V2 _ 12/04/2019</a:t>
            </a:r>
            <a:endParaRPr lang="fr-FR"/>
          </a:p>
        </p:txBody>
      </p:sp>
      <p:sp>
        <p:nvSpPr>
          <p:cNvPr id="5" name="Footer Placeholder 4"/>
          <p:cNvSpPr>
            <a:spLocks noGrp="1"/>
          </p:cNvSpPr>
          <p:nvPr>
            <p:ph type="ftr" sz="quarter" idx="11"/>
          </p:nvPr>
        </p:nvSpPr>
        <p:spPr/>
        <p:txBody>
          <a:bodyPr/>
          <a:lstStyle/>
          <a:p>
            <a:r>
              <a:rPr lang="fr-FR" smtClean="0"/>
              <a:t>Présentation Centre d'Essais Roger Ben Aim</a:t>
            </a:r>
            <a:endParaRPr lang="fr-FR"/>
          </a:p>
        </p:txBody>
      </p:sp>
      <p:sp>
        <p:nvSpPr>
          <p:cNvPr id="6" name="Slide Number Placeholder 5"/>
          <p:cNvSpPr>
            <a:spLocks noGrp="1"/>
          </p:cNvSpPr>
          <p:nvPr>
            <p:ph type="sldNum" sz="quarter" idx="12"/>
          </p:nvPr>
        </p:nvSpPr>
        <p:spPr/>
        <p:txBody>
          <a:bodyPr/>
          <a:lstStyle/>
          <a:p>
            <a:fld id="{C805C2A6-3424-4207-B054-87999CA98F20}" type="slidenum">
              <a:rPr lang="fr-FR" smtClean="0"/>
              <a:t>‹N°›</a:t>
            </a:fld>
            <a:endParaRPr lang="fr-FR"/>
          </a:p>
        </p:txBody>
      </p:sp>
    </p:spTree>
    <p:extLst>
      <p:ext uri="{BB962C8B-B14F-4D97-AF65-F5344CB8AC3E}">
        <p14:creationId xmlns:p14="http://schemas.microsoft.com/office/powerpoint/2010/main" val="871849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2179865" y="137238"/>
            <a:ext cx="6335484" cy="1325563"/>
          </a:xfrm>
        </p:spPr>
        <p:txBody>
          <a:bodyPr/>
          <a:lstStyle/>
          <a:p>
            <a:r>
              <a:rPr lang="fr-FR" smtClean="0"/>
              <a:t>Modifiez le style du titre</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lvl1pPr>
              <a:defRPr>
                <a:solidFill>
                  <a:schemeClr val="accent1"/>
                </a:solidFill>
              </a:defRPr>
            </a:lvl1pPr>
            <a:lvl2pPr marL="361950" indent="-180975">
              <a:defRPr/>
            </a:lvl2pPr>
            <a:lvl3pPr marL="533400" indent="-171450">
              <a:defRPr>
                <a:solidFill>
                  <a:schemeClr val="accent3">
                    <a:lumMod val="75000"/>
                  </a:schemeClr>
                </a:solidFill>
              </a:defRPr>
            </a:lvl3pPr>
            <a:lvl4pPr marL="1600200" indent="-228600">
              <a:buFontTx/>
              <a:buBlip>
                <a:blip r:embed="rId2"/>
              </a:buBlip>
              <a:defRPr/>
            </a:lvl4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4" name="Content Placeholder 3"/>
          <p:cNvSpPr>
            <a:spLocks noGrp="1"/>
          </p:cNvSpPr>
          <p:nvPr>
            <p:ph sz="half" idx="2" hasCustomPrompt="1"/>
          </p:nvPr>
        </p:nvSpPr>
        <p:spPr>
          <a:xfrm>
            <a:off x="4629150" y="1825625"/>
            <a:ext cx="3886200" cy="4351338"/>
          </a:xfrm>
        </p:spPr>
        <p:txBody>
          <a:bodyPr/>
          <a:lstStyle>
            <a:lvl2pPr marL="361950" indent="-180975">
              <a:defRPr/>
            </a:lvl2pPr>
            <a:lvl3pPr marL="533400" indent="-171450">
              <a:defRPr>
                <a:solidFill>
                  <a:schemeClr val="accent3">
                    <a:lumMod val="75000"/>
                  </a:schemeClr>
                </a:solidFill>
              </a:defRPr>
            </a:lvl3pPr>
            <a:lvl4pPr marL="1600200" indent="-228600">
              <a:buFontTx/>
              <a:buBlip>
                <a:blip r:embed="rId2"/>
              </a:buBlip>
              <a:defRPr/>
            </a:lvl4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5" name="Date Placeholder 4"/>
          <p:cNvSpPr>
            <a:spLocks noGrp="1"/>
          </p:cNvSpPr>
          <p:nvPr>
            <p:ph type="dt" sz="half" idx="10"/>
          </p:nvPr>
        </p:nvSpPr>
        <p:spPr/>
        <p:txBody>
          <a:bodyPr/>
          <a:lstStyle/>
          <a:p>
            <a:r>
              <a:rPr lang="fr-FR" smtClean="0"/>
              <a:t>V2 _ 12/04/2019</a:t>
            </a:r>
            <a:endParaRPr lang="fr-FR"/>
          </a:p>
        </p:txBody>
      </p:sp>
      <p:sp>
        <p:nvSpPr>
          <p:cNvPr id="6" name="Footer Placeholder 5"/>
          <p:cNvSpPr>
            <a:spLocks noGrp="1"/>
          </p:cNvSpPr>
          <p:nvPr>
            <p:ph type="ftr" sz="quarter" idx="11"/>
          </p:nvPr>
        </p:nvSpPr>
        <p:spPr/>
        <p:txBody>
          <a:bodyPr/>
          <a:lstStyle/>
          <a:p>
            <a:r>
              <a:rPr lang="fr-FR" smtClean="0"/>
              <a:t>Présentation Centre d'Essais Roger Ben Aim</a:t>
            </a:r>
            <a:endParaRPr lang="fr-FR"/>
          </a:p>
        </p:txBody>
      </p:sp>
      <p:sp>
        <p:nvSpPr>
          <p:cNvPr id="7" name="Slide Number Placeholder 6"/>
          <p:cNvSpPr>
            <a:spLocks noGrp="1"/>
          </p:cNvSpPr>
          <p:nvPr>
            <p:ph type="sldNum" sz="quarter" idx="12"/>
          </p:nvPr>
        </p:nvSpPr>
        <p:spPr/>
        <p:txBody>
          <a:bodyPr/>
          <a:lstStyle/>
          <a:p>
            <a:fld id="{C805C2A6-3424-4207-B054-87999CA98F20}" type="slidenum">
              <a:rPr lang="fr-FR" smtClean="0"/>
              <a:t>‹N°›</a:t>
            </a:fld>
            <a:endParaRPr lang="fr-FR"/>
          </a:p>
        </p:txBody>
      </p:sp>
    </p:spTree>
    <p:extLst>
      <p:ext uri="{BB962C8B-B14F-4D97-AF65-F5344CB8AC3E}">
        <p14:creationId xmlns:p14="http://schemas.microsoft.com/office/powerpoint/2010/main" val="16089856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934599" y="365126"/>
            <a:ext cx="6581941"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hasCustomPrompt="1"/>
          </p:nvPr>
        </p:nvSpPr>
        <p:spPr>
          <a:xfrm>
            <a:off x="629842" y="2505075"/>
            <a:ext cx="3868340" cy="3684588"/>
          </a:xfrm>
        </p:spPr>
        <p:txBody>
          <a:bodyPr/>
          <a:lstStyle>
            <a:lvl2pPr marL="361950" indent="-180975">
              <a:defRPr/>
            </a:lvl2pPr>
            <a:lvl3pPr marL="533400" indent="-171450">
              <a:defRPr>
                <a:solidFill>
                  <a:schemeClr val="accent3">
                    <a:lumMod val="75000"/>
                  </a:schemeClr>
                </a:solidFil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hasCustomPrompt="1"/>
          </p:nvPr>
        </p:nvSpPr>
        <p:spPr>
          <a:xfrm>
            <a:off x="4629150" y="2505075"/>
            <a:ext cx="3887391" cy="3684588"/>
          </a:xfrm>
        </p:spPr>
        <p:txBody>
          <a:bodyPr/>
          <a:lstStyle>
            <a:lvl2pPr marL="361950" indent="-180975">
              <a:defRPr/>
            </a:lvl2pPr>
            <a:lvl3pPr marL="533400" indent="-171450">
              <a:defRPr>
                <a:solidFill>
                  <a:schemeClr val="accent3">
                    <a:lumMod val="75000"/>
                  </a:schemeClr>
                </a:solidFil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7" name="Date Placeholder 6"/>
          <p:cNvSpPr>
            <a:spLocks noGrp="1"/>
          </p:cNvSpPr>
          <p:nvPr>
            <p:ph type="dt" sz="half" idx="10"/>
          </p:nvPr>
        </p:nvSpPr>
        <p:spPr/>
        <p:txBody>
          <a:bodyPr/>
          <a:lstStyle/>
          <a:p>
            <a:r>
              <a:rPr lang="fr-FR" smtClean="0"/>
              <a:t>V2 _ 12/04/2019</a:t>
            </a:r>
            <a:endParaRPr lang="fr-FR"/>
          </a:p>
        </p:txBody>
      </p:sp>
      <p:sp>
        <p:nvSpPr>
          <p:cNvPr id="8" name="Footer Placeholder 7"/>
          <p:cNvSpPr>
            <a:spLocks noGrp="1"/>
          </p:cNvSpPr>
          <p:nvPr>
            <p:ph type="ftr" sz="quarter" idx="11"/>
          </p:nvPr>
        </p:nvSpPr>
        <p:spPr/>
        <p:txBody>
          <a:bodyPr/>
          <a:lstStyle/>
          <a:p>
            <a:r>
              <a:rPr lang="fr-FR" smtClean="0"/>
              <a:t>Présentation Centre d'Essais Roger Ben Aim</a:t>
            </a:r>
            <a:endParaRPr lang="fr-FR"/>
          </a:p>
        </p:txBody>
      </p:sp>
      <p:sp>
        <p:nvSpPr>
          <p:cNvPr id="9" name="Slide Number Placeholder 8"/>
          <p:cNvSpPr>
            <a:spLocks noGrp="1"/>
          </p:cNvSpPr>
          <p:nvPr>
            <p:ph type="sldNum" sz="quarter" idx="12"/>
          </p:nvPr>
        </p:nvSpPr>
        <p:spPr/>
        <p:txBody>
          <a:bodyPr/>
          <a:lstStyle/>
          <a:p>
            <a:fld id="{C805C2A6-3424-4207-B054-87999CA98F20}" type="slidenum">
              <a:rPr lang="fr-FR" smtClean="0"/>
              <a:t>‹N°›</a:t>
            </a:fld>
            <a:endParaRPr lang="fr-FR"/>
          </a:p>
        </p:txBody>
      </p:sp>
    </p:spTree>
    <p:extLst>
      <p:ext uri="{BB962C8B-B14F-4D97-AF65-F5344CB8AC3E}">
        <p14:creationId xmlns:p14="http://schemas.microsoft.com/office/powerpoint/2010/main" val="3595681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57449" y="482856"/>
            <a:ext cx="6596743" cy="628650"/>
          </a:xfrm>
          <a:prstGeom prst="rect">
            <a:avLst/>
          </a:prstGeom>
        </p:spPr>
        <p:txBody>
          <a:bodyPr vert="horz" lIns="91440" tIns="45720" rIns="91440" bIns="45720" rtlCol="0" anchor="ctr">
            <a:noAutofit/>
          </a:bodyPr>
          <a:lstStyle/>
          <a:p>
            <a:r>
              <a:rPr lang="fr-FR" dirty="0" smtClean="0"/>
              <a:t>Titre Diapo</a:t>
            </a:r>
            <a:endParaRPr lang="en-US" dirty="0"/>
          </a:p>
        </p:txBody>
      </p:sp>
      <p:sp>
        <p:nvSpPr>
          <p:cNvPr id="3" name="Text Placeholder 2"/>
          <p:cNvSpPr>
            <a:spLocks noGrp="1"/>
          </p:cNvSpPr>
          <p:nvPr>
            <p:ph type="body" idx="1"/>
          </p:nvPr>
        </p:nvSpPr>
        <p:spPr>
          <a:xfrm>
            <a:off x="628650" y="1616620"/>
            <a:ext cx="7886700" cy="435133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7" name="Rectangle 6"/>
          <p:cNvSpPr/>
          <p:nvPr/>
        </p:nvSpPr>
        <p:spPr>
          <a:xfrm>
            <a:off x="0" y="6670412"/>
            <a:ext cx="9144000" cy="19594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Date Placeholder 3"/>
          <p:cNvSpPr>
            <a:spLocks noGrp="1"/>
          </p:cNvSpPr>
          <p:nvPr>
            <p:ph type="dt" sz="half" idx="2"/>
          </p:nvPr>
        </p:nvSpPr>
        <p:spPr>
          <a:xfrm>
            <a:off x="628650" y="6678580"/>
            <a:ext cx="2057400" cy="181689"/>
          </a:xfrm>
          <a:prstGeom prst="rect">
            <a:avLst/>
          </a:prstGeom>
        </p:spPr>
        <p:txBody>
          <a:bodyPr vert="horz" lIns="91440" tIns="45720" rIns="91440" bIns="45720" rtlCol="0" anchor="ctr"/>
          <a:lstStyle>
            <a:lvl1pPr algn="l">
              <a:defRPr sz="1200">
                <a:solidFill>
                  <a:schemeClr val="bg1"/>
                </a:solidFill>
                <a:latin typeface="Arial Narrow" panose="020B0606020202030204" pitchFamily="34" charset="0"/>
              </a:defRPr>
            </a:lvl1pPr>
          </a:lstStyle>
          <a:p>
            <a:r>
              <a:rPr lang="fr-FR" smtClean="0"/>
              <a:t>V2 _ 12/04/2019</a:t>
            </a:r>
            <a:endParaRPr lang="fr-FR" dirty="0"/>
          </a:p>
        </p:txBody>
      </p:sp>
      <p:sp>
        <p:nvSpPr>
          <p:cNvPr id="5" name="Footer Placeholder 4"/>
          <p:cNvSpPr>
            <a:spLocks noGrp="1"/>
          </p:cNvSpPr>
          <p:nvPr>
            <p:ph type="ftr" sz="quarter" idx="3"/>
          </p:nvPr>
        </p:nvSpPr>
        <p:spPr>
          <a:xfrm>
            <a:off x="3028950" y="6678580"/>
            <a:ext cx="3086100" cy="181689"/>
          </a:xfrm>
          <a:prstGeom prst="rect">
            <a:avLst/>
          </a:prstGeom>
        </p:spPr>
        <p:txBody>
          <a:bodyPr vert="horz" lIns="91440" tIns="45720" rIns="91440" bIns="45720" rtlCol="0" anchor="ctr"/>
          <a:lstStyle>
            <a:lvl1pPr algn="ctr">
              <a:defRPr sz="1200">
                <a:solidFill>
                  <a:schemeClr val="bg1"/>
                </a:solidFill>
                <a:latin typeface="Arial Narrow" panose="020B0606020202030204" pitchFamily="34" charset="0"/>
              </a:defRPr>
            </a:lvl1pPr>
          </a:lstStyle>
          <a:p>
            <a:r>
              <a:rPr lang="fr-FR" smtClean="0"/>
              <a:t>Présentation Centre d'Essais Roger Ben Aim</a:t>
            </a:r>
            <a:endParaRPr lang="fr-FR" dirty="0"/>
          </a:p>
        </p:txBody>
      </p:sp>
      <p:sp>
        <p:nvSpPr>
          <p:cNvPr id="6" name="Slide Number Placeholder 5"/>
          <p:cNvSpPr>
            <a:spLocks noGrp="1"/>
          </p:cNvSpPr>
          <p:nvPr>
            <p:ph type="sldNum" sz="quarter" idx="4"/>
          </p:nvPr>
        </p:nvSpPr>
        <p:spPr>
          <a:xfrm>
            <a:off x="6457950" y="6678580"/>
            <a:ext cx="2057400" cy="181689"/>
          </a:xfrm>
          <a:prstGeom prst="rect">
            <a:avLst/>
          </a:prstGeom>
        </p:spPr>
        <p:txBody>
          <a:bodyPr vert="horz" lIns="91440" tIns="45720" rIns="91440" bIns="45720" rtlCol="0" anchor="ctr"/>
          <a:lstStyle>
            <a:lvl1pPr algn="r">
              <a:defRPr sz="1200">
                <a:solidFill>
                  <a:schemeClr val="bg1"/>
                </a:solidFill>
                <a:latin typeface="Arial Narrow" panose="020B0606020202030204" pitchFamily="34" charset="0"/>
              </a:defRPr>
            </a:lvl1pPr>
          </a:lstStyle>
          <a:p>
            <a:fld id="{C805C2A6-3424-4207-B054-87999CA98F20}" type="slidenum">
              <a:rPr lang="fr-FR" smtClean="0"/>
              <a:pPr/>
              <a:t>‹N°›</a:t>
            </a:fld>
            <a:endParaRPr lang="fr-FR" dirty="0"/>
          </a:p>
        </p:txBody>
      </p:sp>
      <p:pic>
        <p:nvPicPr>
          <p:cNvPr id="27" name="Image 26"/>
          <p:cNvPicPr>
            <a:picLocks noChangeAspect="1"/>
          </p:cNvPicPr>
          <p:nvPr/>
        </p:nvPicPr>
        <p:blipFill>
          <a:blip r:embed="rId13"/>
          <a:stretch>
            <a:fillRect/>
          </a:stretch>
        </p:blipFill>
        <p:spPr>
          <a:xfrm>
            <a:off x="0" y="137238"/>
            <a:ext cx="1803632" cy="1163713"/>
          </a:xfrm>
          <a:prstGeom prst="rect">
            <a:avLst/>
          </a:prstGeom>
        </p:spPr>
      </p:pic>
    </p:spTree>
    <p:extLst>
      <p:ext uri="{BB962C8B-B14F-4D97-AF65-F5344CB8AC3E}">
        <p14:creationId xmlns:p14="http://schemas.microsoft.com/office/powerpoint/2010/main" val="1363078989"/>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87" r:id="rId3"/>
    <p:sldLayoutId id="2147483682" r:id="rId4"/>
    <p:sldLayoutId id="2147483690" r:id="rId5"/>
    <p:sldLayoutId id="2147483688" r:id="rId6"/>
    <p:sldLayoutId id="2147483689" r:id="rId7"/>
    <p:sldLayoutId id="2147483683" r:id="rId8"/>
    <p:sldLayoutId id="2147483684" r:id="rId9"/>
    <p:sldLayoutId id="2147483685" r:id="rId10"/>
    <p:sldLayoutId id="2147483686" r:id="rId11"/>
  </p:sldLayoutIdLst>
  <p:timing>
    <p:tnLst>
      <p:par>
        <p:cTn id="1" dur="indefinite" restart="never" nodeType="tmRoot"/>
      </p:par>
    </p:tnLst>
  </p:timing>
  <p:hf hdr="0"/>
  <p:txStyles>
    <p:titleStyle>
      <a:lvl1pPr algn="r" defTabSz="914400" rtl="0" eaLnBrk="1" latinLnBrk="0" hangingPunct="1">
        <a:lnSpc>
          <a:spcPct val="90000"/>
        </a:lnSpc>
        <a:spcBef>
          <a:spcPct val="0"/>
        </a:spcBef>
        <a:buNone/>
        <a:defRPr sz="4000" kern="1200">
          <a:solidFill>
            <a:schemeClr val="tx2"/>
          </a:solidFill>
          <a:latin typeface="Arial Narrow" panose="020B0606020202030204" pitchFamily="34" charset="0"/>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Arial Narrow" panose="020B0606020202030204" pitchFamily="34" charset="0"/>
          <a:ea typeface="+mn-ea"/>
          <a:cs typeface="+mn-cs"/>
        </a:defRPr>
      </a:lvl1pPr>
      <a:lvl2pPr marL="361950" indent="-180975"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Arial Narrow" panose="020B0606020202030204" pitchFamily="34" charset="0"/>
          <a:ea typeface="+mn-ea"/>
          <a:cs typeface="+mn-cs"/>
        </a:defRPr>
      </a:lvl2pPr>
      <a:lvl3pPr marL="533400" indent="-171450" algn="l" defTabSz="914400" rtl="0" eaLnBrk="1" latinLnBrk="0" hangingPunct="1">
        <a:lnSpc>
          <a:spcPct val="90000"/>
        </a:lnSpc>
        <a:spcBef>
          <a:spcPts val="500"/>
        </a:spcBef>
        <a:buFont typeface="Arial" panose="020B0604020202020204" pitchFamily="34" charset="0"/>
        <a:buChar char="•"/>
        <a:defRPr sz="2000" kern="1200">
          <a:solidFill>
            <a:schemeClr val="accent3">
              <a:lumMod val="75000"/>
            </a:schemeClr>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17.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753178"/>
            <a:ext cx="9144000" cy="1948413"/>
          </a:xfrm>
        </p:spPr>
        <p:txBody>
          <a:bodyPr>
            <a:noAutofit/>
          </a:bodyPr>
          <a:lstStyle/>
          <a:p>
            <a:r>
              <a:rPr lang="fr-FR" sz="3600" cap="none" dirty="0"/>
              <a:t>Centre d’Essais Roger Ben </a:t>
            </a:r>
            <a:r>
              <a:rPr lang="fr-FR" sz="3600" cap="none" dirty="0" smtClean="0"/>
              <a:t>Aim</a:t>
            </a:r>
            <a:r>
              <a:rPr lang="fr-FR" sz="3600" cap="none" dirty="0"/>
              <a:t/>
            </a:r>
            <a:br>
              <a:rPr lang="fr-FR" sz="3600" cap="none" dirty="0"/>
            </a:br>
            <a:r>
              <a:rPr lang="fr-FR" sz="3600" cap="none" dirty="0"/>
              <a:t>Le support de l’Innovation dans le traitement de </a:t>
            </a:r>
            <a:r>
              <a:rPr lang="fr-FR" sz="3600" cap="none" dirty="0" smtClean="0"/>
              <a:t>l’eau</a:t>
            </a:r>
            <a:br>
              <a:rPr lang="fr-FR" sz="3600" cap="none" dirty="0" smtClean="0"/>
            </a:br>
            <a:r>
              <a:rPr lang="fr-FR" sz="3600" cap="none" dirty="0"/>
              <a:t/>
            </a:r>
            <a:br>
              <a:rPr lang="fr-FR" sz="3600" cap="none" dirty="0"/>
            </a:br>
            <a:endParaRPr lang="fr-FR" sz="3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6952" y="1"/>
            <a:ext cx="2547048" cy="2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8435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Caractéristiques techniques</a:t>
            </a:r>
            <a:endParaRPr lang="fr-FR" dirty="0"/>
          </a:p>
        </p:txBody>
      </p:sp>
      <p:sp>
        <p:nvSpPr>
          <p:cNvPr id="3" name="Espace réservé du contenu 2"/>
          <p:cNvSpPr>
            <a:spLocks noGrp="1"/>
          </p:cNvSpPr>
          <p:nvPr>
            <p:ph sz="half" idx="1"/>
          </p:nvPr>
        </p:nvSpPr>
        <p:spPr>
          <a:xfrm>
            <a:off x="404949" y="1367237"/>
            <a:ext cx="8412480" cy="5300263"/>
          </a:xfrm>
        </p:spPr>
        <p:txBody>
          <a:bodyPr>
            <a:normAutofit/>
          </a:bodyPr>
          <a:lstStyle/>
          <a:p>
            <a:pPr algn="just"/>
            <a:r>
              <a:rPr lang="fr-FR" sz="1800" dirty="0" smtClean="0"/>
              <a:t>Bâtiment </a:t>
            </a:r>
            <a:r>
              <a:rPr lang="fr-FR" sz="1800" dirty="0"/>
              <a:t>: </a:t>
            </a:r>
            <a:endParaRPr lang="fr-FR" sz="1800" dirty="0" smtClean="0"/>
          </a:p>
          <a:p>
            <a:pPr lvl="1" algn="just"/>
            <a:r>
              <a:rPr lang="fr-FR" sz="1800" dirty="0" smtClean="0"/>
              <a:t>280m² </a:t>
            </a:r>
            <a:r>
              <a:rPr lang="fr-FR" sz="1800" dirty="0"/>
              <a:t>au </a:t>
            </a:r>
            <a:r>
              <a:rPr lang="fr-FR" sz="1800" dirty="0" smtClean="0"/>
              <a:t>total : zone expérimentation, local cuves, stockage, </a:t>
            </a:r>
            <a:r>
              <a:rPr lang="fr-FR" sz="1800" dirty="0"/>
              <a:t>salle de </a:t>
            </a:r>
            <a:r>
              <a:rPr lang="fr-FR" sz="1800" dirty="0" smtClean="0"/>
              <a:t>réunion, conduite d’expérimentation, atelier </a:t>
            </a:r>
            <a:r>
              <a:rPr lang="fr-FR" sz="1800" dirty="0"/>
              <a:t>de </a:t>
            </a:r>
            <a:r>
              <a:rPr lang="fr-FR" sz="1800" dirty="0" smtClean="0"/>
              <a:t>montage, laboratoire</a:t>
            </a:r>
            <a:endParaRPr lang="fr-FR" sz="1800" dirty="0"/>
          </a:p>
          <a:p>
            <a:pPr lvl="1" algn="just"/>
            <a:r>
              <a:rPr lang="fr-FR" sz="1800" dirty="0"/>
              <a:t>Monte charge de 4 </a:t>
            </a:r>
            <a:r>
              <a:rPr lang="fr-FR" sz="1800" dirty="0" smtClean="0"/>
              <a:t>tonnes</a:t>
            </a:r>
          </a:p>
          <a:p>
            <a:pPr lvl="1" algn="just"/>
            <a:r>
              <a:rPr lang="fr-FR" sz="1800" dirty="0" smtClean="0"/>
              <a:t>Pont </a:t>
            </a:r>
            <a:r>
              <a:rPr lang="fr-FR" sz="1800" dirty="0"/>
              <a:t>roulant avec capacité de levage de 1,2 </a:t>
            </a:r>
            <a:r>
              <a:rPr lang="fr-FR" sz="1800" dirty="0" smtClean="0"/>
              <a:t>tonnes</a:t>
            </a:r>
          </a:p>
          <a:p>
            <a:pPr lvl="1" algn="just"/>
            <a:r>
              <a:rPr lang="fr-FR" sz="1800" dirty="0"/>
              <a:t>Charge plancher étage 1,5 tonnes /m²</a:t>
            </a:r>
          </a:p>
          <a:p>
            <a:pPr lvl="1" algn="just"/>
            <a:r>
              <a:rPr lang="fr-FR" sz="1800" dirty="0" smtClean="0"/>
              <a:t>Espace disponible pour un conteneur 20 et 40 pieds</a:t>
            </a:r>
          </a:p>
          <a:p>
            <a:pPr algn="just"/>
            <a:r>
              <a:rPr lang="fr-FR" sz="1800" dirty="0" smtClean="0"/>
              <a:t>Electricité : </a:t>
            </a:r>
          </a:p>
          <a:p>
            <a:pPr lvl="1" algn="just"/>
            <a:r>
              <a:rPr lang="fr-FR" sz="1800" dirty="0"/>
              <a:t>Alimentation électrique : 230 VAC / 400 VAC Triphasé 50 Hz, </a:t>
            </a:r>
            <a:r>
              <a:rPr lang="fr-FR" sz="1800" dirty="0" smtClean="0"/>
              <a:t>régime </a:t>
            </a:r>
            <a:r>
              <a:rPr lang="fr-FR" sz="1800" dirty="0"/>
              <a:t>de neutre TT</a:t>
            </a:r>
          </a:p>
          <a:p>
            <a:pPr lvl="1" algn="just"/>
            <a:r>
              <a:rPr lang="fr-FR" sz="1800" dirty="0"/>
              <a:t>Puissance disponible </a:t>
            </a:r>
            <a:r>
              <a:rPr lang="fr-FR" sz="1800" dirty="0" smtClean="0"/>
              <a:t> </a:t>
            </a:r>
            <a:r>
              <a:rPr lang="fr-FR" sz="1800" dirty="0"/>
              <a:t>: </a:t>
            </a:r>
            <a:r>
              <a:rPr lang="fr-FR" sz="1800" dirty="0" smtClean="0"/>
              <a:t>69 KVA (100A ), 27 KVA (40A)</a:t>
            </a:r>
            <a:r>
              <a:rPr lang="fr-FR" sz="1800" dirty="0"/>
              <a:t> </a:t>
            </a:r>
            <a:r>
              <a:rPr lang="fr-FR" sz="1800" dirty="0" smtClean="0"/>
              <a:t>et 86 </a:t>
            </a:r>
            <a:r>
              <a:rPr lang="fr-FR" sz="1800" dirty="0"/>
              <a:t>KVA (125A</a:t>
            </a:r>
            <a:r>
              <a:rPr lang="fr-FR" sz="1800" dirty="0" smtClean="0"/>
              <a:t>)</a:t>
            </a:r>
            <a:endParaRPr lang="fr-FR" sz="1800" dirty="0"/>
          </a:p>
          <a:p>
            <a:pPr algn="just"/>
            <a:r>
              <a:rPr lang="fr-FR" sz="1800" dirty="0" smtClean="0"/>
              <a:t>Divers :</a:t>
            </a:r>
          </a:p>
          <a:p>
            <a:pPr lvl="1" algn="just"/>
            <a:r>
              <a:rPr lang="fr-FR" sz="1800" dirty="0" smtClean="0"/>
              <a:t>Air comprimé : 7 bar </a:t>
            </a:r>
          </a:p>
          <a:p>
            <a:pPr lvl="1" algn="just"/>
            <a:r>
              <a:rPr lang="fr-FR" sz="1800" dirty="0" smtClean="0"/>
              <a:t>Réseau d’eau déminéralisée</a:t>
            </a:r>
          </a:p>
          <a:p>
            <a:pPr lvl="1" algn="just"/>
            <a:r>
              <a:rPr lang="fr-FR" sz="1800" dirty="0" smtClean="0"/>
              <a:t>Réseau d’eau glycolée pour refroidissement </a:t>
            </a:r>
            <a:r>
              <a:rPr lang="fr-FR" sz="1800" dirty="0"/>
              <a:t>pilote</a:t>
            </a:r>
            <a:endParaRPr lang="fr-FR" sz="1800" dirty="0" smtClean="0"/>
          </a:p>
          <a:p>
            <a:pPr lvl="1" algn="just"/>
            <a:r>
              <a:rPr lang="fr-FR" sz="1800" dirty="0" smtClean="0"/>
              <a:t>Connexion à internet disponible pour suivi à distance du pilote par le client si besoin</a:t>
            </a:r>
          </a:p>
          <a:p>
            <a:pPr lvl="1" algn="just"/>
            <a:r>
              <a:rPr lang="fr-FR" sz="1800" dirty="0" smtClean="0"/>
              <a:t>Possibilité d’interfaçage pour acquisition des différents paramètres sur le pilote du client</a:t>
            </a:r>
          </a:p>
        </p:txBody>
      </p:sp>
      <p:sp>
        <p:nvSpPr>
          <p:cNvPr id="5" name="Espace réservé de la date 4"/>
          <p:cNvSpPr>
            <a:spLocks noGrp="1"/>
          </p:cNvSpPr>
          <p:nvPr>
            <p:ph type="dt" sz="half" idx="10"/>
          </p:nvPr>
        </p:nvSpPr>
        <p:spPr/>
        <p:txBody>
          <a:bodyPr/>
          <a:lstStyle/>
          <a:p>
            <a:r>
              <a:rPr lang="fr-FR" smtClean="0"/>
              <a:t>V2 _ 12/04/2019</a:t>
            </a:r>
            <a:endParaRPr lang="fr-FR"/>
          </a:p>
        </p:txBody>
      </p:sp>
      <p:sp>
        <p:nvSpPr>
          <p:cNvPr id="7" name="Espace réservé du numéro de diapositive 6"/>
          <p:cNvSpPr>
            <a:spLocks noGrp="1"/>
          </p:cNvSpPr>
          <p:nvPr>
            <p:ph type="sldNum" sz="quarter" idx="12"/>
          </p:nvPr>
        </p:nvSpPr>
        <p:spPr/>
        <p:txBody>
          <a:bodyPr/>
          <a:lstStyle/>
          <a:p>
            <a:fld id="{C805C2A6-3424-4207-B054-87999CA98F20}" type="slidenum">
              <a:rPr lang="fr-FR" smtClean="0"/>
              <a:t>10</a:t>
            </a:fld>
            <a:endParaRPr lang="fr-FR"/>
          </a:p>
        </p:txBody>
      </p:sp>
      <p:sp>
        <p:nvSpPr>
          <p:cNvPr id="4" name="Espace réservé du pied de page 3"/>
          <p:cNvSpPr>
            <a:spLocks noGrp="1"/>
          </p:cNvSpPr>
          <p:nvPr>
            <p:ph type="ftr" sz="quarter" idx="11"/>
          </p:nvPr>
        </p:nvSpPr>
        <p:spPr/>
        <p:txBody>
          <a:bodyPr/>
          <a:lstStyle/>
          <a:p>
            <a:r>
              <a:rPr lang="fr-FR" smtClean="0"/>
              <a:t>Présentation Centre d'Essais Roger Ben Aim</a:t>
            </a:r>
            <a:endParaRPr lang="fr-FR"/>
          </a:p>
        </p:txBody>
      </p:sp>
    </p:spTree>
    <p:extLst>
      <p:ext uri="{BB962C8B-B14F-4D97-AF65-F5344CB8AC3E}">
        <p14:creationId xmlns:p14="http://schemas.microsoft.com/office/powerpoint/2010/main" val="3435876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0055" y="1222500"/>
            <a:ext cx="8136132" cy="5477555"/>
          </a:xfrm>
        </p:spPr>
        <p:txBody>
          <a:bodyPr>
            <a:normAutofit fontScale="92500" lnSpcReduction="20000"/>
          </a:bodyPr>
          <a:lstStyle/>
          <a:p>
            <a:r>
              <a:rPr lang="fr-FR" sz="2500" dirty="0"/>
              <a:t>Equipements de mesure </a:t>
            </a:r>
            <a:r>
              <a:rPr lang="fr-FR" sz="2500" dirty="0" smtClean="0"/>
              <a:t>disponibles</a:t>
            </a:r>
          </a:p>
          <a:p>
            <a:pPr lvl="1" algn="just"/>
            <a:r>
              <a:rPr lang="fr-FR" sz="2000" dirty="0" smtClean="0"/>
              <a:t>Capteurs </a:t>
            </a:r>
            <a:r>
              <a:rPr lang="fr-FR" sz="2000" dirty="0"/>
              <a:t>(pression, température, …) </a:t>
            </a:r>
          </a:p>
          <a:p>
            <a:pPr lvl="1"/>
            <a:r>
              <a:rPr lang="fr-FR" sz="2000" dirty="0"/>
              <a:t>Préleveurs </a:t>
            </a:r>
          </a:p>
          <a:p>
            <a:pPr lvl="1"/>
            <a:r>
              <a:rPr lang="fr-FR" sz="2000" dirty="0"/>
              <a:t>Débitmètres</a:t>
            </a:r>
          </a:p>
          <a:p>
            <a:pPr lvl="1"/>
            <a:r>
              <a:rPr lang="fr-FR" sz="2000" dirty="0"/>
              <a:t>Mesure de la consommation </a:t>
            </a:r>
            <a:r>
              <a:rPr lang="fr-FR" sz="2000" dirty="0" smtClean="0"/>
              <a:t>énergétique</a:t>
            </a:r>
          </a:p>
          <a:p>
            <a:pPr marL="180975" lvl="1" indent="0">
              <a:buNone/>
            </a:pPr>
            <a:endParaRPr lang="fr-FR" sz="2100" dirty="0" smtClean="0"/>
          </a:p>
          <a:p>
            <a:r>
              <a:rPr lang="fr-FR" sz="2500" dirty="0" smtClean="0"/>
              <a:t>Mi</a:t>
            </a:r>
            <a:r>
              <a:rPr lang="fr-FR" altLang="fr-FR" sz="2500" dirty="0" smtClean="0"/>
              <a:t>se </a:t>
            </a:r>
            <a:r>
              <a:rPr lang="fr-FR" altLang="fr-FR" sz="2500" dirty="0"/>
              <a:t>à disposition d’équipements </a:t>
            </a:r>
            <a:r>
              <a:rPr lang="fr-FR" altLang="fr-FR" sz="2500" dirty="0" smtClean="0"/>
              <a:t>connexes pour la boucle d’essais</a:t>
            </a:r>
          </a:p>
          <a:p>
            <a:pPr lvl="1" algn="just">
              <a:buClr>
                <a:schemeClr val="accent2"/>
              </a:buClr>
            </a:pPr>
            <a:r>
              <a:rPr lang="fr-FR" altLang="fr-FR" sz="2000" dirty="0" smtClean="0"/>
              <a:t>Pompe</a:t>
            </a:r>
            <a:r>
              <a:rPr lang="fr-FR" altLang="fr-FR" sz="2000" dirty="0"/>
              <a:t>, tuyauterie, cuverie, agitateur, …</a:t>
            </a:r>
          </a:p>
          <a:p>
            <a:pPr lvl="1" algn="just">
              <a:buClr>
                <a:schemeClr val="accent2"/>
              </a:buClr>
            </a:pPr>
            <a:r>
              <a:rPr lang="fr-FR" altLang="fr-FR" sz="2000" dirty="0" smtClean="0"/>
              <a:t>Pilotes </a:t>
            </a:r>
            <a:r>
              <a:rPr lang="fr-FR" altLang="fr-FR" sz="2000" dirty="0"/>
              <a:t>disponibles à l’IFTS (</a:t>
            </a:r>
            <a:r>
              <a:rPr lang="fr-FR" altLang="fr-FR" sz="2000" dirty="0" smtClean="0"/>
              <a:t>ex : </a:t>
            </a:r>
            <a:r>
              <a:rPr lang="fr-FR" altLang="fr-FR" sz="2000" dirty="0"/>
              <a:t>filtre-presse, décanteuse centrifuge à vis, filtre à sable, …)</a:t>
            </a:r>
          </a:p>
          <a:p>
            <a:pPr lvl="1" algn="just">
              <a:buClr>
                <a:schemeClr val="accent2"/>
              </a:buClr>
            </a:pPr>
            <a:endParaRPr lang="fr-FR" altLang="fr-FR" sz="2000" dirty="0"/>
          </a:p>
          <a:p>
            <a:pPr lvl="1">
              <a:buClr>
                <a:schemeClr val="accent2"/>
              </a:buClr>
            </a:pPr>
            <a:r>
              <a:rPr lang="fr-FR" altLang="fr-FR" sz="2000" dirty="0"/>
              <a:t>Possibilité de location d’équipements spécifiques (pompe gros débit, </a:t>
            </a:r>
            <a:r>
              <a:rPr lang="fr-FR" altLang="fr-FR" sz="2000" dirty="0" smtClean="0"/>
              <a:t/>
            </a:r>
            <a:br>
              <a:rPr lang="fr-FR" altLang="fr-FR" sz="2000" dirty="0" smtClean="0"/>
            </a:br>
            <a:r>
              <a:rPr lang="fr-FR" altLang="fr-FR" sz="2000" dirty="0" smtClean="0"/>
              <a:t>benne</a:t>
            </a:r>
            <a:r>
              <a:rPr lang="fr-FR" altLang="fr-FR" sz="2000" dirty="0"/>
              <a:t>, …) pour la réalisation des essais si non disponibles chez le </a:t>
            </a:r>
            <a:r>
              <a:rPr lang="fr-FR" altLang="fr-FR" sz="2000" dirty="0" smtClean="0"/>
              <a:t>client </a:t>
            </a:r>
            <a:br>
              <a:rPr lang="fr-FR" altLang="fr-FR" sz="2000" dirty="0" smtClean="0"/>
            </a:br>
            <a:r>
              <a:rPr lang="fr-FR" altLang="fr-FR" sz="2000" dirty="0" smtClean="0"/>
              <a:t>ou </a:t>
            </a:r>
            <a:r>
              <a:rPr lang="fr-FR" altLang="fr-FR" sz="2000" dirty="0"/>
              <a:t>à </a:t>
            </a:r>
            <a:r>
              <a:rPr lang="fr-FR" altLang="fr-FR" sz="2000" dirty="0" smtClean="0"/>
              <a:t>l’IFTS</a:t>
            </a:r>
          </a:p>
          <a:p>
            <a:pPr lvl="1">
              <a:buClr>
                <a:schemeClr val="accent2"/>
              </a:buClr>
            </a:pPr>
            <a:endParaRPr lang="fr-FR" altLang="fr-FR" sz="2100" dirty="0" smtClean="0"/>
          </a:p>
          <a:p>
            <a:r>
              <a:rPr lang="fr-FR" altLang="fr-FR" sz="2500" dirty="0" smtClean="0"/>
              <a:t>Equipements de sécurité en place </a:t>
            </a:r>
          </a:p>
          <a:p>
            <a:pPr lvl="1" algn="just">
              <a:buClr>
                <a:schemeClr val="accent2"/>
              </a:buClr>
            </a:pPr>
            <a:r>
              <a:rPr lang="fr-FR" altLang="fr-FR" sz="2100" dirty="0" smtClean="0"/>
              <a:t>Hottes aspirantes au laboratoire</a:t>
            </a:r>
            <a:endParaRPr lang="fr-FR" altLang="fr-FR" sz="2100" dirty="0"/>
          </a:p>
          <a:p>
            <a:pPr lvl="1" algn="just">
              <a:buClr>
                <a:schemeClr val="accent2"/>
              </a:buClr>
            </a:pPr>
            <a:r>
              <a:rPr lang="fr-FR" altLang="fr-FR" sz="2100" dirty="0"/>
              <a:t>Système d’aspiration </a:t>
            </a:r>
            <a:r>
              <a:rPr lang="fr-FR" altLang="fr-FR" sz="2100" dirty="0" smtClean="0"/>
              <a:t>dans la </a:t>
            </a:r>
            <a:r>
              <a:rPr lang="fr-FR" altLang="fr-FR" sz="2100" dirty="0"/>
              <a:t>z</a:t>
            </a:r>
            <a:r>
              <a:rPr lang="fr-FR" altLang="fr-FR" sz="2100" dirty="0" smtClean="0"/>
              <a:t>one d’expérimentation</a:t>
            </a:r>
            <a:endParaRPr lang="fr-FR" altLang="fr-FR" sz="2100" dirty="0"/>
          </a:p>
          <a:p>
            <a:pPr lvl="1" algn="just">
              <a:buClr>
                <a:schemeClr val="accent2"/>
              </a:buClr>
            </a:pPr>
            <a:r>
              <a:rPr lang="fr-FR" altLang="fr-FR" sz="2100" dirty="0"/>
              <a:t>Détecteur de g</a:t>
            </a:r>
            <a:r>
              <a:rPr lang="fr-FR" altLang="fr-FR" sz="2100" dirty="0" smtClean="0"/>
              <a:t>az dans le local cuve</a:t>
            </a:r>
            <a:endParaRPr lang="fr-FR" sz="2100"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11</a:t>
            </a:fld>
            <a:endParaRPr lang="fr-FR"/>
          </a:p>
        </p:txBody>
      </p:sp>
      <p:pic>
        <p:nvPicPr>
          <p:cNvPr id="2050" name="Picture 2" descr="G:\LABO ETUDES SLS\2 MATERIELS POUR ETUDES\Appareils annexes\Cuverie\Photos\Cuve thermostaté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19" r="19351" b="12354"/>
          <a:stretch/>
        </p:blipFill>
        <p:spPr bwMode="auto">
          <a:xfrm>
            <a:off x="7415888" y="3987223"/>
            <a:ext cx="1520384" cy="253350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pied de page 1"/>
          <p:cNvSpPr>
            <a:spLocks noGrp="1"/>
          </p:cNvSpPr>
          <p:nvPr>
            <p:ph type="ftr" sz="quarter" idx="11"/>
          </p:nvPr>
        </p:nvSpPr>
        <p:spPr/>
        <p:txBody>
          <a:bodyPr/>
          <a:lstStyle/>
          <a:p>
            <a:r>
              <a:rPr lang="fr-FR" smtClean="0"/>
              <a:t>Présentation Centre d'Essais Roger Ben Aim</a:t>
            </a:r>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689" y="130300"/>
            <a:ext cx="3526583" cy="2644937"/>
          </a:xfrm>
          <a:prstGeom prst="rect">
            <a:avLst/>
          </a:prstGeom>
        </p:spPr>
      </p:pic>
    </p:spTree>
    <p:extLst>
      <p:ext uri="{BB962C8B-B14F-4D97-AF65-F5344CB8AC3E}">
        <p14:creationId xmlns:p14="http://schemas.microsoft.com/office/powerpoint/2010/main" val="3174166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détail</a:t>
            </a:r>
            <a:endParaRPr lang="fr-FR" dirty="0"/>
          </a:p>
        </p:txBody>
      </p:sp>
      <p:sp>
        <p:nvSpPr>
          <p:cNvPr id="3" name="Espace réservé du contenu 2"/>
          <p:cNvSpPr>
            <a:spLocks noGrp="1"/>
          </p:cNvSpPr>
          <p:nvPr>
            <p:ph idx="1"/>
          </p:nvPr>
        </p:nvSpPr>
        <p:spPr>
          <a:xfrm>
            <a:off x="391886" y="1484417"/>
            <a:ext cx="8419605" cy="4963884"/>
          </a:xfrm>
        </p:spPr>
        <p:txBody>
          <a:bodyPr>
            <a:normAutofit/>
          </a:bodyPr>
          <a:lstStyle/>
          <a:p>
            <a:pPr marL="180975" lvl="1" algn="just">
              <a:spcBef>
                <a:spcPts val="1000"/>
              </a:spcBef>
            </a:pPr>
            <a:r>
              <a:rPr lang="fr-FR" sz="1900" dirty="0" smtClean="0">
                <a:solidFill>
                  <a:schemeClr val="accent1"/>
                </a:solidFill>
              </a:rPr>
              <a:t>280 m² </a:t>
            </a:r>
            <a:r>
              <a:rPr lang="fr-FR" sz="1900" dirty="0">
                <a:solidFill>
                  <a:schemeClr val="accent1"/>
                </a:solidFill>
              </a:rPr>
              <a:t>au total </a:t>
            </a:r>
            <a:r>
              <a:rPr lang="fr-FR" sz="1700" dirty="0">
                <a:solidFill>
                  <a:schemeClr val="accent1"/>
                </a:solidFill>
              </a:rPr>
              <a:t>:</a:t>
            </a:r>
          </a:p>
          <a:p>
            <a:pPr lvl="1" algn="just"/>
            <a:endParaRPr lang="fr-FR" sz="1800" dirty="0" smtClean="0"/>
          </a:p>
          <a:p>
            <a:pPr lvl="1" algn="just"/>
            <a:endParaRPr lang="fr-FR" sz="1800" dirty="0"/>
          </a:p>
          <a:p>
            <a:pPr lvl="1" algn="just"/>
            <a:endParaRPr lang="fr-FR" sz="1800" dirty="0" smtClean="0"/>
          </a:p>
          <a:p>
            <a:pPr lvl="1" algn="just"/>
            <a:endParaRPr lang="fr-FR" sz="1800" dirty="0"/>
          </a:p>
          <a:p>
            <a:pPr lvl="1" algn="just"/>
            <a:endParaRPr lang="fr-FR" sz="1800" dirty="0" smtClean="0"/>
          </a:p>
          <a:p>
            <a:pPr lvl="1" algn="just"/>
            <a:endParaRPr lang="fr-FR" sz="1800" dirty="0"/>
          </a:p>
          <a:p>
            <a:pPr lvl="1" algn="just"/>
            <a:endParaRPr lang="fr-FR" sz="1800" dirty="0" smtClean="0"/>
          </a:p>
          <a:p>
            <a:pPr lvl="1" algn="just"/>
            <a:endParaRPr lang="fr-FR" sz="1800" dirty="0"/>
          </a:p>
          <a:p>
            <a:pPr lvl="1" algn="just"/>
            <a:endParaRPr lang="fr-FR" sz="1800"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12</a:t>
            </a:fld>
            <a:endParaRPr lang="fr-F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149" y="130300"/>
            <a:ext cx="1273524"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oupe 31"/>
          <p:cNvGrpSpPr/>
          <p:nvPr/>
        </p:nvGrpSpPr>
        <p:grpSpPr>
          <a:xfrm>
            <a:off x="699796" y="1254139"/>
            <a:ext cx="7815553" cy="4936298"/>
            <a:chOff x="1123950" y="1828800"/>
            <a:chExt cx="6176961" cy="3324225"/>
          </a:xfrm>
        </p:grpSpPr>
        <p:grpSp>
          <p:nvGrpSpPr>
            <p:cNvPr id="33" name="Groupe 32"/>
            <p:cNvGrpSpPr/>
            <p:nvPr/>
          </p:nvGrpSpPr>
          <p:grpSpPr>
            <a:xfrm>
              <a:off x="1123950" y="1828800"/>
              <a:ext cx="5791200" cy="3324225"/>
              <a:chOff x="1828800" y="2286000"/>
              <a:chExt cx="5791200" cy="3324225"/>
            </a:xfrm>
          </p:grpSpPr>
          <p:cxnSp>
            <p:nvCxnSpPr>
              <p:cNvPr id="47" name="Connecteur droit 46"/>
              <p:cNvCxnSpPr/>
              <p:nvPr/>
            </p:nvCxnSpPr>
            <p:spPr>
              <a:xfrm>
                <a:off x="1828800" y="3143250"/>
                <a:ext cx="483870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6667500" y="3162300"/>
                <a:ext cx="0" cy="2447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7620000" y="3743325"/>
                <a:ext cx="0" cy="1866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flipH="1">
                <a:off x="3581400" y="5610225"/>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3581400" y="4876800"/>
                <a:ext cx="0" cy="733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a:off x="1828800" y="48768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flipV="1">
                <a:off x="1828800" y="3124200"/>
                <a:ext cx="0" cy="1752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1828800" y="4000500"/>
                <a:ext cx="1209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5676900" y="4876800"/>
                <a:ext cx="0" cy="733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flipV="1">
                <a:off x="3533775" y="2286000"/>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a:off x="6667500" y="4267200"/>
                <a:ext cx="952500"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p:nvPr/>
            </p:nvCxnSpPr>
            <p:spPr>
              <a:xfrm>
                <a:off x="6667500" y="4876800"/>
                <a:ext cx="952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a:off x="3533775" y="2286000"/>
                <a:ext cx="923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4457700" y="2286000"/>
                <a:ext cx="0"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a:off x="3038475" y="3162300"/>
                <a:ext cx="0" cy="1714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4667250" y="4876800"/>
                <a:ext cx="9525" cy="73342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 name="Connecteur droit 33"/>
            <p:cNvCxnSpPr/>
            <p:nvPr/>
          </p:nvCxnSpPr>
          <p:spPr>
            <a:xfrm flipH="1">
              <a:off x="5172075" y="3286125"/>
              <a:ext cx="1743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5162550" y="2705100"/>
              <a:ext cx="9525" cy="581025"/>
            </a:xfrm>
            <a:prstGeom prst="line">
              <a:avLst/>
            </a:prstGeom>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2558511" y="3155991"/>
              <a:ext cx="2721766" cy="966402"/>
            </a:xfrm>
            <a:prstGeom prst="rect">
              <a:avLst/>
            </a:prstGeom>
            <a:noFill/>
          </p:spPr>
          <p:txBody>
            <a:bodyPr wrap="square" rtlCol="0">
              <a:spAutoFit/>
            </a:bodyPr>
            <a:lstStyle/>
            <a:p>
              <a:pPr algn="ctr"/>
              <a:r>
                <a:rPr lang="fr-FR" sz="2400" dirty="0" smtClean="0"/>
                <a:t>Zone expérimentation </a:t>
              </a:r>
              <a:br>
                <a:rPr lang="fr-FR" sz="2400" dirty="0" smtClean="0"/>
              </a:br>
              <a:r>
                <a:rPr lang="fr-FR" dirty="0" smtClean="0"/>
                <a:t>170 m</a:t>
              </a:r>
              <a:r>
                <a:rPr lang="fr-FR" baseline="30000" dirty="0" smtClean="0"/>
                <a:t>2</a:t>
              </a:r>
              <a:r>
                <a:rPr lang="fr-FR" dirty="0" smtClean="0"/>
                <a:t> </a:t>
              </a:r>
              <a:endParaRPr lang="fr-FR" dirty="0"/>
            </a:p>
          </p:txBody>
        </p:sp>
        <p:sp>
          <p:nvSpPr>
            <p:cNvPr id="37" name="ZoneTexte 36"/>
            <p:cNvSpPr txBox="1"/>
            <p:nvPr/>
          </p:nvSpPr>
          <p:spPr>
            <a:xfrm>
              <a:off x="3799821" y="4558074"/>
              <a:ext cx="1352551" cy="290170"/>
            </a:xfrm>
            <a:prstGeom prst="rect">
              <a:avLst/>
            </a:prstGeom>
            <a:noFill/>
          </p:spPr>
          <p:txBody>
            <a:bodyPr wrap="square" rtlCol="0">
              <a:spAutoFit/>
            </a:bodyPr>
            <a:lstStyle/>
            <a:p>
              <a:pPr algn="ctr"/>
              <a:r>
                <a:rPr lang="fr-FR" sz="1100" b="1" dirty="0" smtClean="0"/>
                <a:t>Conduite expérimentation  </a:t>
              </a:r>
            </a:p>
          </p:txBody>
        </p:sp>
        <p:sp>
          <p:nvSpPr>
            <p:cNvPr id="38" name="ZoneTexte 37"/>
            <p:cNvSpPr txBox="1"/>
            <p:nvPr/>
          </p:nvSpPr>
          <p:spPr>
            <a:xfrm>
              <a:off x="2590799" y="4566017"/>
              <a:ext cx="1724025" cy="290170"/>
            </a:xfrm>
            <a:prstGeom prst="rect">
              <a:avLst/>
            </a:prstGeom>
            <a:noFill/>
          </p:spPr>
          <p:txBody>
            <a:bodyPr wrap="square" rtlCol="0">
              <a:spAutoFit/>
            </a:bodyPr>
            <a:lstStyle/>
            <a:p>
              <a:pPr algn="ctr"/>
              <a:r>
                <a:rPr lang="fr-FR" sz="1100" b="1" dirty="0" smtClean="0"/>
                <a:t>Atelier de </a:t>
              </a:r>
            </a:p>
            <a:p>
              <a:pPr algn="ctr"/>
              <a:r>
                <a:rPr lang="fr-FR" sz="1100" b="1" dirty="0" smtClean="0"/>
                <a:t>montage </a:t>
              </a:r>
            </a:p>
          </p:txBody>
        </p:sp>
        <p:sp>
          <p:nvSpPr>
            <p:cNvPr id="39" name="ZoneTexte 38"/>
            <p:cNvSpPr txBox="1"/>
            <p:nvPr/>
          </p:nvSpPr>
          <p:spPr>
            <a:xfrm>
              <a:off x="4643144" y="4650655"/>
              <a:ext cx="1724025" cy="176175"/>
            </a:xfrm>
            <a:prstGeom prst="rect">
              <a:avLst/>
            </a:prstGeom>
            <a:noFill/>
          </p:spPr>
          <p:txBody>
            <a:bodyPr wrap="square" rtlCol="0">
              <a:spAutoFit/>
            </a:bodyPr>
            <a:lstStyle/>
            <a:p>
              <a:pPr algn="ctr"/>
              <a:r>
                <a:rPr lang="fr-FR" sz="1100" b="1" dirty="0" smtClean="0"/>
                <a:t>Laboratoire</a:t>
              </a:r>
            </a:p>
          </p:txBody>
        </p:sp>
        <p:sp>
          <p:nvSpPr>
            <p:cNvPr id="40" name="ZoneTexte 39"/>
            <p:cNvSpPr txBox="1"/>
            <p:nvPr/>
          </p:nvSpPr>
          <p:spPr>
            <a:xfrm>
              <a:off x="4714875" y="2780168"/>
              <a:ext cx="1724025" cy="290170"/>
            </a:xfrm>
            <a:prstGeom prst="rect">
              <a:avLst/>
            </a:prstGeom>
            <a:noFill/>
          </p:spPr>
          <p:txBody>
            <a:bodyPr wrap="square" rtlCol="0">
              <a:spAutoFit/>
            </a:bodyPr>
            <a:lstStyle/>
            <a:p>
              <a:pPr algn="ctr"/>
              <a:r>
                <a:rPr lang="fr-FR" sz="1100" dirty="0" smtClean="0">
                  <a:solidFill>
                    <a:schemeClr val="accent2"/>
                  </a:solidFill>
                </a:rPr>
                <a:t>Local cuves</a:t>
              </a:r>
            </a:p>
            <a:p>
              <a:pPr algn="ctr"/>
              <a:r>
                <a:rPr lang="fr-FR" sz="1100" dirty="0" smtClean="0">
                  <a:solidFill>
                    <a:schemeClr val="accent2"/>
                  </a:solidFill>
                </a:rPr>
                <a:t> </a:t>
              </a:r>
              <a:endParaRPr lang="fr-FR" sz="1100" dirty="0">
                <a:solidFill>
                  <a:schemeClr val="accent2"/>
                </a:solidFill>
              </a:endParaRPr>
            </a:p>
          </p:txBody>
        </p:sp>
        <p:sp>
          <p:nvSpPr>
            <p:cNvPr id="44" name="ZoneTexte 43"/>
            <p:cNvSpPr txBox="1"/>
            <p:nvPr/>
          </p:nvSpPr>
          <p:spPr>
            <a:xfrm>
              <a:off x="5576886" y="3420933"/>
              <a:ext cx="1724025" cy="228178"/>
            </a:xfrm>
            <a:prstGeom prst="rect">
              <a:avLst/>
            </a:prstGeom>
            <a:noFill/>
          </p:spPr>
          <p:txBody>
            <a:bodyPr wrap="square" rtlCol="0">
              <a:spAutoFit/>
            </a:bodyPr>
            <a:lstStyle/>
            <a:p>
              <a:pPr algn="ctr"/>
              <a:r>
                <a:rPr lang="fr-FR" sz="1100" dirty="0" smtClean="0">
                  <a:solidFill>
                    <a:schemeClr val="accent2"/>
                  </a:solidFill>
                </a:rPr>
                <a:t>Escalier</a:t>
              </a:r>
              <a:endParaRPr lang="fr-FR" sz="1100" dirty="0">
                <a:solidFill>
                  <a:schemeClr val="accent2"/>
                </a:solidFill>
              </a:endParaRPr>
            </a:p>
          </p:txBody>
        </p:sp>
        <p:sp>
          <p:nvSpPr>
            <p:cNvPr id="45" name="ZoneTexte 44"/>
            <p:cNvSpPr txBox="1"/>
            <p:nvPr/>
          </p:nvSpPr>
          <p:spPr>
            <a:xfrm>
              <a:off x="2759867" y="1947818"/>
              <a:ext cx="1109663" cy="523468"/>
            </a:xfrm>
            <a:prstGeom prst="rect">
              <a:avLst/>
            </a:prstGeom>
            <a:noFill/>
          </p:spPr>
          <p:txBody>
            <a:bodyPr wrap="square" rtlCol="0">
              <a:spAutoFit/>
            </a:bodyPr>
            <a:lstStyle/>
            <a:p>
              <a:pPr algn="ctr"/>
              <a:r>
                <a:rPr lang="fr-FR" sz="1100" dirty="0" smtClean="0">
                  <a:solidFill>
                    <a:schemeClr val="accent2"/>
                  </a:solidFill>
                </a:rPr>
                <a:t>Monte charge et zone de déchargement</a:t>
              </a:r>
              <a:endParaRPr lang="fr-FR" sz="1100" dirty="0">
                <a:solidFill>
                  <a:schemeClr val="accent2"/>
                </a:solidFill>
              </a:endParaRPr>
            </a:p>
          </p:txBody>
        </p:sp>
      </p:grpSp>
    </p:spTree>
    <p:extLst>
      <p:ext uri="{BB962C8B-B14F-4D97-AF65-F5344CB8AC3E}">
        <p14:creationId xmlns:p14="http://schemas.microsoft.com/office/powerpoint/2010/main" val="3659142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détail</a:t>
            </a:r>
            <a:endParaRPr lang="fr-FR" dirty="0"/>
          </a:p>
        </p:txBody>
      </p:sp>
      <p:sp>
        <p:nvSpPr>
          <p:cNvPr id="3" name="Espace réservé du contenu 2"/>
          <p:cNvSpPr>
            <a:spLocks noGrp="1"/>
          </p:cNvSpPr>
          <p:nvPr>
            <p:ph idx="1"/>
          </p:nvPr>
        </p:nvSpPr>
        <p:spPr/>
        <p:txBody>
          <a:bodyPr>
            <a:normAutofit/>
          </a:bodyPr>
          <a:lstStyle/>
          <a:p>
            <a:pPr lvl="1" algn="just"/>
            <a:endParaRPr lang="fr-FR" sz="1800" dirty="0"/>
          </a:p>
          <a:p>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13</a:t>
            </a:fld>
            <a:endParaRPr lang="fr-F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732" y="1393384"/>
            <a:ext cx="2788369" cy="207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138" y="4700373"/>
            <a:ext cx="2820166" cy="205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G:\CERBA\photo CERBA\23-11-18\20190304_10545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6148" b="15331"/>
          <a:stretch/>
        </p:blipFill>
        <p:spPr bwMode="auto">
          <a:xfrm>
            <a:off x="636286" y="4700373"/>
            <a:ext cx="4509871" cy="16411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149" y="130300"/>
            <a:ext cx="1273524" cy="109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00618" y="1617865"/>
            <a:ext cx="2322027" cy="1741520"/>
          </a:xfrm>
          <a:prstGeom prst="rect">
            <a:avLst/>
          </a:prstGeom>
        </p:spPr>
      </p:pic>
      <p:pic>
        <p:nvPicPr>
          <p:cNvPr id="17" name="Imag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8987" y="366111"/>
            <a:ext cx="2323305" cy="3097741"/>
          </a:xfrm>
          <a:prstGeom prst="rect">
            <a:avLst/>
          </a:prstGeom>
        </p:spPr>
      </p:pic>
      <p:sp>
        <p:nvSpPr>
          <p:cNvPr id="18" name="ZoneTexte 17"/>
          <p:cNvSpPr txBox="1"/>
          <p:nvPr/>
        </p:nvSpPr>
        <p:spPr>
          <a:xfrm>
            <a:off x="2789759" y="3451467"/>
            <a:ext cx="2850188" cy="738664"/>
          </a:xfrm>
          <a:prstGeom prst="rect">
            <a:avLst/>
          </a:prstGeom>
          <a:noFill/>
        </p:spPr>
        <p:txBody>
          <a:bodyPr wrap="square" rtlCol="0">
            <a:spAutoFit/>
          </a:bodyPr>
          <a:lstStyle/>
          <a:p>
            <a:pPr algn="ctr"/>
            <a:r>
              <a:rPr lang="fr-FR" sz="1400" dirty="0" smtClean="0"/>
              <a:t>Réseaux : air comprimé, eau chaude, eau froide, eau glycolée, eau déminéralisée</a:t>
            </a:r>
            <a:endParaRPr lang="fr-FR" sz="1400" dirty="0"/>
          </a:p>
        </p:txBody>
      </p:sp>
      <p:sp>
        <p:nvSpPr>
          <p:cNvPr id="20" name="ZoneTexte 19"/>
          <p:cNvSpPr txBox="1"/>
          <p:nvPr/>
        </p:nvSpPr>
        <p:spPr>
          <a:xfrm>
            <a:off x="-88347" y="3649638"/>
            <a:ext cx="2850188" cy="307777"/>
          </a:xfrm>
          <a:prstGeom prst="rect">
            <a:avLst/>
          </a:prstGeom>
          <a:noFill/>
        </p:spPr>
        <p:txBody>
          <a:bodyPr wrap="square" rtlCol="0">
            <a:spAutoFit/>
          </a:bodyPr>
          <a:lstStyle/>
          <a:p>
            <a:pPr algn="ctr"/>
            <a:r>
              <a:rPr lang="fr-FR" sz="1400" dirty="0" smtClean="0"/>
              <a:t>Coffret électrique</a:t>
            </a:r>
            <a:endParaRPr lang="fr-FR" sz="1400" dirty="0"/>
          </a:p>
        </p:txBody>
      </p:sp>
      <p:sp>
        <p:nvSpPr>
          <p:cNvPr id="21" name="ZoneTexte 20"/>
          <p:cNvSpPr txBox="1"/>
          <p:nvPr/>
        </p:nvSpPr>
        <p:spPr>
          <a:xfrm>
            <a:off x="6115050" y="3341861"/>
            <a:ext cx="2850188" cy="307777"/>
          </a:xfrm>
          <a:prstGeom prst="rect">
            <a:avLst/>
          </a:prstGeom>
          <a:noFill/>
        </p:spPr>
        <p:txBody>
          <a:bodyPr wrap="square" rtlCol="0">
            <a:spAutoFit/>
          </a:bodyPr>
          <a:lstStyle/>
          <a:p>
            <a:pPr algn="ctr"/>
            <a:r>
              <a:rPr lang="fr-FR" sz="1400" dirty="0" smtClean="0"/>
              <a:t>Monte charge</a:t>
            </a:r>
            <a:endParaRPr lang="fr-FR" sz="1400" dirty="0"/>
          </a:p>
        </p:txBody>
      </p:sp>
      <p:sp>
        <p:nvSpPr>
          <p:cNvPr id="22" name="ZoneTexte 21"/>
          <p:cNvSpPr txBox="1"/>
          <p:nvPr/>
        </p:nvSpPr>
        <p:spPr>
          <a:xfrm>
            <a:off x="1745673" y="6341560"/>
            <a:ext cx="2850188" cy="307777"/>
          </a:xfrm>
          <a:prstGeom prst="rect">
            <a:avLst/>
          </a:prstGeom>
          <a:noFill/>
        </p:spPr>
        <p:txBody>
          <a:bodyPr wrap="square" rtlCol="0">
            <a:spAutoFit/>
          </a:bodyPr>
          <a:lstStyle/>
          <a:p>
            <a:pPr algn="ctr"/>
            <a:r>
              <a:rPr lang="fr-FR" sz="1400" dirty="0" smtClean="0"/>
              <a:t>Pont roulant</a:t>
            </a:r>
            <a:endParaRPr lang="fr-FR" sz="1400" dirty="0"/>
          </a:p>
        </p:txBody>
      </p:sp>
    </p:spTree>
    <p:extLst>
      <p:ext uri="{BB962C8B-B14F-4D97-AF65-F5344CB8AC3E}">
        <p14:creationId xmlns:p14="http://schemas.microsoft.com/office/powerpoint/2010/main" val="3584844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Supervision </a:t>
            </a:r>
            <a:endParaRPr lang="fr-FR" dirty="0"/>
          </a:p>
        </p:txBody>
      </p:sp>
      <p:sp>
        <p:nvSpPr>
          <p:cNvPr id="7" name="Espace réservé du contenu 6"/>
          <p:cNvSpPr>
            <a:spLocks noGrp="1"/>
          </p:cNvSpPr>
          <p:nvPr>
            <p:ph idx="1"/>
          </p:nvPr>
        </p:nvSpPr>
        <p:spPr>
          <a:xfrm>
            <a:off x="661307" y="1390028"/>
            <a:ext cx="8277420" cy="3980770"/>
          </a:xfrm>
        </p:spPr>
        <p:txBody>
          <a:bodyPr/>
          <a:lstStyle/>
          <a:p>
            <a:r>
              <a:rPr lang="fr-FR" dirty="0" smtClean="0"/>
              <a:t>Visualisation de la supervision pour la partie eau « propre »</a:t>
            </a:r>
            <a:endParaRPr lang="fr-FR" dirty="0"/>
          </a:p>
        </p:txBody>
      </p:sp>
      <p:sp>
        <p:nvSpPr>
          <p:cNvPr id="3" name="Espace réservé de la date 2"/>
          <p:cNvSpPr>
            <a:spLocks noGrp="1"/>
          </p:cNvSpPr>
          <p:nvPr>
            <p:ph type="dt" sz="half" idx="10"/>
          </p:nvPr>
        </p:nvSpPr>
        <p:spPr/>
        <p:txBody>
          <a:bodyPr/>
          <a:lstStyle/>
          <a:p>
            <a:r>
              <a:rPr lang="fr-FR" smtClean="0"/>
              <a:t>V2 _ 12/04/2019</a:t>
            </a:r>
            <a:endParaRPr lang="fr-FR"/>
          </a:p>
        </p:txBody>
      </p:sp>
      <p:sp>
        <p:nvSpPr>
          <p:cNvPr id="4" name="Espace réservé du pied de page 3"/>
          <p:cNvSpPr>
            <a:spLocks noGrp="1"/>
          </p:cNvSpPr>
          <p:nvPr>
            <p:ph type="ftr" sz="quarter" idx="11"/>
          </p:nvPr>
        </p:nvSpPr>
        <p:spPr/>
        <p:txBody>
          <a:bodyPr/>
          <a:lstStyle/>
          <a:p>
            <a:r>
              <a:rPr lang="fr-FR" smtClean="0"/>
              <a:t>Présentation Centre d'Essais Roger Ben Aim</a:t>
            </a:r>
            <a:endParaRPr lang="fr-FR"/>
          </a:p>
        </p:txBody>
      </p:sp>
      <p:sp>
        <p:nvSpPr>
          <p:cNvPr id="5" name="Espace réservé du numéro de diapositive 4"/>
          <p:cNvSpPr>
            <a:spLocks noGrp="1"/>
          </p:cNvSpPr>
          <p:nvPr>
            <p:ph type="sldNum" sz="quarter" idx="12"/>
          </p:nvPr>
        </p:nvSpPr>
        <p:spPr/>
        <p:txBody>
          <a:bodyPr/>
          <a:lstStyle/>
          <a:p>
            <a:fld id="{C805C2A6-3424-4207-B054-87999CA98F20}" type="slidenum">
              <a:rPr lang="fr-FR" smtClean="0"/>
              <a:t>14</a:t>
            </a:fld>
            <a:endParaRPr lang="fr-FR"/>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12721"/>
          <a:stretch/>
        </p:blipFill>
        <p:spPr>
          <a:xfrm>
            <a:off x="391886" y="2021735"/>
            <a:ext cx="8425543" cy="4136469"/>
          </a:xfrm>
          <a:prstGeom prst="rect">
            <a:avLst/>
          </a:prstGeom>
        </p:spPr>
      </p:pic>
    </p:spTree>
    <p:extLst>
      <p:ext uri="{BB962C8B-B14F-4D97-AF65-F5344CB8AC3E}">
        <p14:creationId xmlns:p14="http://schemas.microsoft.com/office/powerpoint/2010/main" val="2260876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Supervision </a:t>
            </a:r>
            <a:endParaRPr lang="fr-FR" dirty="0"/>
          </a:p>
        </p:txBody>
      </p:sp>
      <p:sp>
        <p:nvSpPr>
          <p:cNvPr id="7" name="Espace réservé du contenu 6"/>
          <p:cNvSpPr>
            <a:spLocks noGrp="1"/>
          </p:cNvSpPr>
          <p:nvPr>
            <p:ph idx="1"/>
          </p:nvPr>
        </p:nvSpPr>
        <p:spPr>
          <a:xfrm>
            <a:off x="661307" y="1390028"/>
            <a:ext cx="8277420" cy="3980770"/>
          </a:xfrm>
        </p:spPr>
        <p:txBody>
          <a:bodyPr/>
          <a:lstStyle/>
          <a:p>
            <a:r>
              <a:rPr lang="fr-FR" dirty="0" smtClean="0"/>
              <a:t>Visualisation de la supervision pour la partie eau usée</a:t>
            </a:r>
            <a:endParaRPr lang="fr-FR" dirty="0"/>
          </a:p>
        </p:txBody>
      </p:sp>
      <p:sp>
        <p:nvSpPr>
          <p:cNvPr id="3" name="Espace réservé de la date 2"/>
          <p:cNvSpPr>
            <a:spLocks noGrp="1"/>
          </p:cNvSpPr>
          <p:nvPr>
            <p:ph type="dt" sz="half" idx="10"/>
          </p:nvPr>
        </p:nvSpPr>
        <p:spPr/>
        <p:txBody>
          <a:bodyPr/>
          <a:lstStyle/>
          <a:p>
            <a:r>
              <a:rPr lang="fr-FR" smtClean="0"/>
              <a:t>V2 _ 12/04/2019</a:t>
            </a:r>
            <a:endParaRPr lang="fr-FR"/>
          </a:p>
        </p:txBody>
      </p:sp>
      <p:sp>
        <p:nvSpPr>
          <p:cNvPr id="4" name="Espace réservé du pied de page 3"/>
          <p:cNvSpPr>
            <a:spLocks noGrp="1"/>
          </p:cNvSpPr>
          <p:nvPr>
            <p:ph type="ftr" sz="quarter" idx="11"/>
          </p:nvPr>
        </p:nvSpPr>
        <p:spPr/>
        <p:txBody>
          <a:bodyPr/>
          <a:lstStyle/>
          <a:p>
            <a:r>
              <a:rPr lang="fr-FR" smtClean="0"/>
              <a:t>Présentation Centre d'Essais Roger Ben Aim</a:t>
            </a:r>
            <a:endParaRPr lang="fr-FR"/>
          </a:p>
        </p:txBody>
      </p:sp>
      <p:sp>
        <p:nvSpPr>
          <p:cNvPr id="5" name="Espace réservé du numéro de diapositive 4"/>
          <p:cNvSpPr>
            <a:spLocks noGrp="1"/>
          </p:cNvSpPr>
          <p:nvPr>
            <p:ph type="sldNum" sz="quarter" idx="12"/>
          </p:nvPr>
        </p:nvSpPr>
        <p:spPr/>
        <p:txBody>
          <a:bodyPr/>
          <a:lstStyle/>
          <a:p>
            <a:fld id="{C805C2A6-3424-4207-B054-87999CA98F20}" type="slidenum">
              <a:rPr lang="fr-FR" smtClean="0"/>
              <a:t>15</a:t>
            </a:fld>
            <a:endParaRPr lang="fr-FR"/>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b="8912"/>
          <a:stretch/>
        </p:blipFill>
        <p:spPr>
          <a:xfrm>
            <a:off x="251927" y="1987245"/>
            <a:ext cx="8686800" cy="4450877"/>
          </a:xfrm>
          <a:prstGeom prst="rect">
            <a:avLst/>
          </a:prstGeom>
        </p:spPr>
      </p:pic>
    </p:spTree>
    <p:extLst>
      <p:ext uri="{BB962C8B-B14F-4D97-AF65-F5344CB8AC3E}">
        <p14:creationId xmlns:p14="http://schemas.microsoft.com/office/powerpoint/2010/main" val="1852958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 Les eaux disponibles</a:t>
            </a:r>
            <a:br>
              <a:rPr lang="fr-FR" dirty="0"/>
            </a:br>
            <a:endParaRPr lang="fr-FR" dirty="0"/>
          </a:p>
        </p:txBody>
      </p:sp>
      <p:sp>
        <p:nvSpPr>
          <p:cNvPr id="3" name="Espace réservé de la date 2"/>
          <p:cNvSpPr>
            <a:spLocks noGrp="1"/>
          </p:cNvSpPr>
          <p:nvPr>
            <p:ph type="dt" sz="half" idx="2"/>
          </p:nvPr>
        </p:nvSpPr>
        <p:spPr/>
        <p:txBody>
          <a:bodyPr/>
          <a:lstStyle/>
          <a:p>
            <a:r>
              <a:rPr lang="fr-FR" smtClean="0"/>
              <a:t>V2 _ 12/04/2019</a:t>
            </a:r>
            <a:endParaRPr lang="fr-FR" dirty="0"/>
          </a:p>
        </p:txBody>
      </p:sp>
      <p:sp>
        <p:nvSpPr>
          <p:cNvPr id="4" name="Espace réservé du numéro de diapositive 3"/>
          <p:cNvSpPr>
            <a:spLocks noGrp="1"/>
          </p:cNvSpPr>
          <p:nvPr>
            <p:ph type="sldNum" sz="quarter" idx="4"/>
          </p:nvPr>
        </p:nvSpPr>
        <p:spPr/>
        <p:txBody>
          <a:bodyPr/>
          <a:lstStyle/>
          <a:p>
            <a:fld id="{C805C2A6-3424-4207-B054-87999CA98F20}" type="slidenum">
              <a:rPr lang="fr-FR" smtClean="0"/>
              <a:pPr/>
              <a:t>16</a:t>
            </a:fld>
            <a:endParaRPr lang="fr-FR" dirty="0"/>
          </a:p>
        </p:txBody>
      </p:sp>
      <p:sp>
        <p:nvSpPr>
          <p:cNvPr id="5" name="Espace réservé du pied de page 4"/>
          <p:cNvSpPr>
            <a:spLocks noGrp="1"/>
          </p:cNvSpPr>
          <p:nvPr>
            <p:ph type="ftr" sz="quarter" idx="3"/>
          </p:nvPr>
        </p:nvSpPr>
        <p:spPr/>
        <p:txBody>
          <a:bodyPr/>
          <a:lstStyle/>
          <a:p>
            <a:r>
              <a:rPr lang="fr-FR" smtClean="0"/>
              <a:t>Présentation Centre d'Essais Roger Ben Aim</a:t>
            </a:r>
            <a:endParaRPr lang="fr-FR" dirty="0"/>
          </a:p>
        </p:txBody>
      </p:sp>
    </p:spTree>
    <p:extLst>
      <p:ext uri="{BB962C8B-B14F-4D97-AF65-F5344CB8AC3E}">
        <p14:creationId xmlns:p14="http://schemas.microsoft.com/office/powerpoint/2010/main" val="674909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Eaux disponibles</a:t>
            </a:r>
            <a:endParaRPr lang="fr-FR" dirty="0"/>
          </a:p>
        </p:txBody>
      </p:sp>
      <p:sp>
        <p:nvSpPr>
          <p:cNvPr id="3" name="Espace réservé de la date 2"/>
          <p:cNvSpPr>
            <a:spLocks noGrp="1"/>
          </p:cNvSpPr>
          <p:nvPr>
            <p:ph type="dt" sz="half" idx="10"/>
          </p:nvPr>
        </p:nvSpPr>
        <p:spPr/>
        <p:txBody>
          <a:bodyPr/>
          <a:lstStyle/>
          <a:p>
            <a:r>
              <a:rPr lang="fr-FR" smtClean="0"/>
              <a:t>V2 _ 12/04/2019</a:t>
            </a:r>
            <a:endParaRPr lang="fr-FR"/>
          </a:p>
        </p:txBody>
      </p:sp>
      <p:sp>
        <p:nvSpPr>
          <p:cNvPr id="4" name="Espace réservé du pied de page 3"/>
          <p:cNvSpPr>
            <a:spLocks noGrp="1"/>
          </p:cNvSpPr>
          <p:nvPr>
            <p:ph type="ftr" sz="quarter" idx="11"/>
          </p:nvPr>
        </p:nvSpPr>
        <p:spPr/>
        <p:txBody>
          <a:bodyPr/>
          <a:lstStyle/>
          <a:p>
            <a:r>
              <a:rPr lang="fr-FR" smtClean="0"/>
              <a:t>Présentation Centre d'Essais Roger Ben Aim</a:t>
            </a:r>
            <a:endParaRPr lang="fr-FR"/>
          </a:p>
        </p:txBody>
      </p:sp>
      <p:sp>
        <p:nvSpPr>
          <p:cNvPr id="5" name="Espace réservé du numéro de diapositive 4"/>
          <p:cNvSpPr>
            <a:spLocks noGrp="1"/>
          </p:cNvSpPr>
          <p:nvPr>
            <p:ph type="sldNum" sz="quarter" idx="12"/>
          </p:nvPr>
        </p:nvSpPr>
        <p:spPr/>
        <p:txBody>
          <a:bodyPr/>
          <a:lstStyle/>
          <a:p>
            <a:fld id="{C805C2A6-3424-4207-B054-87999CA98F20}" type="slidenum">
              <a:rPr lang="fr-FR" smtClean="0"/>
              <a:t>17</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739837234"/>
              </p:ext>
            </p:extLst>
          </p:nvPr>
        </p:nvGraphicFramePr>
        <p:xfrm>
          <a:off x="451413" y="1324386"/>
          <a:ext cx="8298887" cy="4982206"/>
        </p:xfrm>
        <a:graphic>
          <a:graphicData uri="http://schemas.openxmlformats.org/drawingml/2006/table">
            <a:tbl>
              <a:tblPr firstRow="1" bandRow="1">
                <a:tableStyleId>{5C22544A-7EE6-4342-B048-85BDC9FD1C3A}</a:tableStyleId>
              </a:tblPr>
              <a:tblGrid>
                <a:gridCol w="1690676"/>
                <a:gridCol w="4475694"/>
                <a:gridCol w="2132517"/>
              </a:tblGrid>
              <a:tr h="727022">
                <a:tc>
                  <a:txBody>
                    <a:bodyPr/>
                    <a:lstStyle/>
                    <a:p>
                      <a:endParaRPr lang="fr-FR" dirty="0"/>
                    </a:p>
                  </a:txBody>
                  <a:tcPr>
                    <a:lnB w="12700" cap="flat" cmpd="sng" algn="ctr">
                      <a:solidFill>
                        <a:schemeClr val="tx1"/>
                      </a:solidFill>
                      <a:prstDash val="solid"/>
                      <a:round/>
                      <a:headEnd type="none" w="med" len="med"/>
                      <a:tailEnd type="none" w="med" len="med"/>
                    </a:lnB>
                    <a:solidFill>
                      <a:srgbClr val="3D4960"/>
                    </a:solidFill>
                  </a:tcPr>
                </a:tc>
                <a:tc>
                  <a:txBody>
                    <a:bodyPr/>
                    <a:lstStyle/>
                    <a:p>
                      <a:pPr algn="ctr"/>
                      <a:r>
                        <a:rPr lang="fr-FR" b="0" cap="small" baseline="0" dirty="0" smtClean="0"/>
                        <a:t>Origine de l’eau </a:t>
                      </a:r>
                      <a:endParaRPr lang="fr-FR" b="0" cap="small" baseline="0" dirty="0"/>
                    </a:p>
                  </a:txBody>
                  <a:tcPr anchor="ctr">
                    <a:lnB w="12700" cap="flat" cmpd="sng" algn="ctr">
                      <a:solidFill>
                        <a:schemeClr val="tx1"/>
                      </a:solidFill>
                      <a:prstDash val="solid"/>
                      <a:round/>
                      <a:headEnd type="none" w="med" len="med"/>
                      <a:tailEnd type="none" w="med" len="med"/>
                    </a:lnB>
                    <a:solidFill>
                      <a:srgbClr val="3D4960"/>
                    </a:solidFill>
                  </a:tcPr>
                </a:tc>
                <a:tc>
                  <a:txBody>
                    <a:bodyPr/>
                    <a:lstStyle/>
                    <a:p>
                      <a:pPr algn="ctr"/>
                      <a:r>
                        <a:rPr lang="fr-FR" b="0" cap="small" baseline="0" dirty="0" smtClean="0"/>
                        <a:t>Débit d’alimentation </a:t>
                      </a:r>
                      <a:r>
                        <a:rPr lang="fr-FR" sz="1600" b="0" cap="small" baseline="0" dirty="0" smtClean="0"/>
                        <a:t>max</a:t>
                      </a:r>
                      <a:endParaRPr lang="fr-FR" sz="1600" b="0" cap="small" baseline="0" dirty="0"/>
                    </a:p>
                  </a:txBody>
                  <a:tcPr anchor="ctr">
                    <a:lnB w="12700" cap="flat" cmpd="sng" algn="ctr">
                      <a:solidFill>
                        <a:schemeClr val="tx1"/>
                      </a:solidFill>
                      <a:prstDash val="solid"/>
                      <a:round/>
                      <a:headEnd type="none" w="med" len="med"/>
                      <a:tailEnd type="none" w="med" len="med"/>
                    </a:lnB>
                    <a:solidFill>
                      <a:srgbClr val="3D4960"/>
                    </a:solidFill>
                  </a:tcPr>
                </a:tc>
              </a:tr>
              <a:tr h="421212">
                <a:tc rowSpan="6">
                  <a:txBody>
                    <a:bodyPr/>
                    <a:lstStyle/>
                    <a:p>
                      <a:pPr algn="ctr"/>
                      <a:r>
                        <a:rPr lang="fr-FR" sz="1800" cap="small" baseline="0" dirty="0" smtClean="0">
                          <a:solidFill>
                            <a:srgbClr val="3D4960"/>
                          </a:solidFill>
                        </a:rPr>
                        <a:t>Usine de production d’eau potable </a:t>
                      </a:r>
                      <a:endParaRPr lang="fr-FR" sz="1800" cap="small" baseline="0" dirty="0">
                        <a:solidFill>
                          <a:srgbClr val="3D4960"/>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EDB"/>
                    </a:solidFill>
                  </a:tcPr>
                </a:tc>
                <a:tc>
                  <a:txBody>
                    <a:bodyPr/>
                    <a:lstStyle/>
                    <a:p>
                      <a:r>
                        <a:rPr lang="fr-FR" sz="1400" dirty="0" smtClean="0">
                          <a:solidFill>
                            <a:srgbClr val="3D4960"/>
                          </a:solidFill>
                          <a:latin typeface="+mn-lt"/>
                        </a:rPr>
                        <a:t>Eau de la Garonne</a:t>
                      </a:r>
                      <a:endParaRPr lang="fr-FR" sz="1400" dirty="0">
                        <a:solidFill>
                          <a:srgbClr val="3D496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400" dirty="0" smtClean="0">
                          <a:solidFill>
                            <a:srgbClr val="FFC000"/>
                          </a:solidFill>
                          <a:latin typeface="+mn-lt"/>
                        </a:rPr>
                        <a:t>10m</a:t>
                      </a:r>
                      <a:r>
                        <a:rPr lang="fr-FR" sz="1400" baseline="30000" dirty="0" smtClean="0">
                          <a:solidFill>
                            <a:srgbClr val="FFC000"/>
                          </a:solidFill>
                          <a:latin typeface="+mn-lt"/>
                        </a:rPr>
                        <a:t>3</a:t>
                      </a:r>
                      <a:r>
                        <a:rPr lang="fr-FR" sz="1400" dirty="0" smtClean="0">
                          <a:solidFill>
                            <a:srgbClr val="FFC000"/>
                          </a:solidFill>
                          <a:latin typeface="+mn-lt"/>
                        </a:rPr>
                        <a:t> / heure</a:t>
                      </a:r>
                      <a:endParaRPr lang="fr-FR" sz="1400" dirty="0">
                        <a:solidFill>
                          <a:srgbClr val="FFC000"/>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421212">
                <a:tc vMerge="1">
                  <a:txBody>
                    <a:bodyPr/>
                    <a:lstStyle/>
                    <a:p>
                      <a:endParaRPr lang="fr-FR" dirty="0"/>
                    </a:p>
                  </a:txBody>
                  <a:tcPr/>
                </a:tc>
                <a:tc>
                  <a:txBody>
                    <a:bodyPr/>
                    <a:lstStyle/>
                    <a:p>
                      <a:r>
                        <a:rPr lang="fr-FR" sz="1400" dirty="0" smtClean="0">
                          <a:solidFill>
                            <a:srgbClr val="3D4960"/>
                          </a:solidFill>
                          <a:latin typeface="+mn-lt"/>
                        </a:rPr>
                        <a:t>Eau de forage (en cas d’utilisation) </a:t>
                      </a:r>
                      <a:endParaRPr lang="fr-FR" sz="1400" dirty="0">
                        <a:solidFill>
                          <a:srgbClr val="3D496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rgbClr val="FFC000"/>
                          </a:solidFill>
                          <a:latin typeface="+mn-lt"/>
                        </a:rPr>
                        <a:t>10m</a:t>
                      </a:r>
                      <a:r>
                        <a:rPr lang="fr-FR" sz="1400" baseline="30000" dirty="0" smtClean="0">
                          <a:solidFill>
                            <a:srgbClr val="FFC000"/>
                          </a:solidFill>
                          <a:latin typeface="+mn-lt"/>
                        </a:rPr>
                        <a:t>3</a:t>
                      </a:r>
                      <a:r>
                        <a:rPr lang="fr-FR" sz="1400" dirty="0" smtClean="0">
                          <a:solidFill>
                            <a:srgbClr val="FFC000"/>
                          </a:solidFill>
                          <a:latin typeface="+mn-lt"/>
                        </a:rPr>
                        <a:t> / heure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21212">
                <a:tc vMerge="1">
                  <a:txBody>
                    <a:bodyPr/>
                    <a:lstStyle/>
                    <a:p>
                      <a:endParaRPr lang="fr-FR" dirty="0"/>
                    </a:p>
                  </a:txBody>
                  <a:tcPr/>
                </a:tc>
                <a:tc>
                  <a:txBody>
                    <a:bodyPr/>
                    <a:lstStyle/>
                    <a:p>
                      <a:r>
                        <a:rPr lang="fr-FR" sz="1400" dirty="0" smtClean="0">
                          <a:solidFill>
                            <a:srgbClr val="3D4960"/>
                          </a:solidFill>
                          <a:latin typeface="+mn-lt"/>
                        </a:rPr>
                        <a:t>Eau de ville </a:t>
                      </a:r>
                      <a:endParaRPr lang="fr-FR" sz="1400" dirty="0">
                        <a:solidFill>
                          <a:srgbClr val="3D496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rgbClr val="FFC000"/>
                          </a:solidFill>
                          <a:latin typeface="+mn-lt"/>
                        </a:rPr>
                        <a:t>10m</a:t>
                      </a:r>
                      <a:r>
                        <a:rPr lang="fr-FR" sz="1400" baseline="30000" dirty="0" smtClean="0">
                          <a:solidFill>
                            <a:srgbClr val="FFC000"/>
                          </a:solidFill>
                          <a:latin typeface="+mn-lt"/>
                        </a:rPr>
                        <a:t>3</a:t>
                      </a:r>
                      <a:r>
                        <a:rPr lang="fr-FR" sz="1400" dirty="0" smtClean="0">
                          <a:solidFill>
                            <a:srgbClr val="FFC000"/>
                          </a:solidFill>
                          <a:latin typeface="+mn-lt"/>
                        </a:rPr>
                        <a:t> / heure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588542">
                <a:tc vMerge="1">
                  <a:txBody>
                    <a:bodyPr/>
                    <a:lstStyle/>
                    <a:p>
                      <a:endParaRPr lang="fr-FR" dirty="0"/>
                    </a:p>
                  </a:txBody>
                  <a:tcPr/>
                </a:tc>
                <a:tc>
                  <a:txBody>
                    <a:bodyPr/>
                    <a:lstStyle/>
                    <a:p>
                      <a:r>
                        <a:rPr lang="fr-FR" sz="1400" dirty="0" smtClean="0">
                          <a:solidFill>
                            <a:srgbClr val="3D4960"/>
                          </a:solidFill>
                          <a:latin typeface="+mn-lt"/>
                        </a:rPr>
                        <a:t>Eau décantée, avant traitement sur filtre à sable et charbon</a:t>
                      </a:r>
                      <a:r>
                        <a:rPr lang="fr-FR" sz="1400" baseline="0" dirty="0" smtClean="0">
                          <a:solidFill>
                            <a:srgbClr val="3D4960"/>
                          </a:solidFill>
                          <a:latin typeface="+mn-lt"/>
                        </a:rPr>
                        <a:t> actif</a:t>
                      </a:r>
                      <a:endParaRPr lang="fr-FR" sz="1400" dirty="0">
                        <a:solidFill>
                          <a:srgbClr val="3D496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rgbClr val="FFC000"/>
                          </a:solidFill>
                          <a:latin typeface="+mn-lt"/>
                        </a:rPr>
                        <a:t>10m</a:t>
                      </a:r>
                      <a:r>
                        <a:rPr lang="fr-FR" sz="1400" baseline="30000" dirty="0" smtClean="0">
                          <a:solidFill>
                            <a:srgbClr val="FFC000"/>
                          </a:solidFill>
                          <a:latin typeface="+mn-lt"/>
                        </a:rPr>
                        <a:t>3</a:t>
                      </a:r>
                      <a:r>
                        <a:rPr lang="fr-FR" sz="1400" dirty="0" smtClean="0">
                          <a:solidFill>
                            <a:srgbClr val="FFC000"/>
                          </a:solidFill>
                          <a:latin typeface="+mn-lt"/>
                        </a:rPr>
                        <a:t> / heure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21212">
                <a:tc vMerge="1">
                  <a:txBody>
                    <a:bodyPr/>
                    <a:lstStyle/>
                    <a:p>
                      <a:endParaRPr lang="fr-FR" dirty="0"/>
                    </a:p>
                  </a:txBody>
                  <a:tcPr/>
                </a:tc>
                <a:tc>
                  <a:txBody>
                    <a:bodyPr/>
                    <a:lstStyle/>
                    <a:p>
                      <a:r>
                        <a:rPr lang="fr-FR" sz="1400" dirty="0" smtClean="0">
                          <a:solidFill>
                            <a:srgbClr val="3D4960"/>
                          </a:solidFill>
                          <a:latin typeface="+mn-lt"/>
                        </a:rPr>
                        <a:t>Eau filtrée, avant traitement final</a:t>
                      </a:r>
                      <a:endParaRPr lang="fr-FR" sz="1400" dirty="0">
                        <a:solidFill>
                          <a:srgbClr val="3D496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rgbClr val="FFC000"/>
                          </a:solidFill>
                          <a:latin typeface="+mn-lt"/>
                        </a:rPr>
                        <a:t>10m</a:t>
                      </a:r>
                      <a:r>
                        <a:rPr lang="fr-FR" sz="1400" baseline="30000" dirty="0" smtClean="0">
                          <a:solidFill>
                            <a:srgbClr val="FFC000"/>
                          </a:solidFill>
                          <a:latin typeface="+mn-lt"/>
                        </a:rPr>
                        <a:t>3</a:t>
                      </a:r>
                      <a:r>
                        <a:rPr lang="fr-FR" sz="1400" dirty="0" smtClean="0">
                          <a:solidFill>
                            <a:srgbClr val="FFC000"/>
                          </a:solidFill>
                          <a:latin typeface="+mn-lt"/>
                        </a:rPr>
                        <a:t> / heure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488502">
                <a:tc vMerge="1">
                  <a:txBody>
                    <a:bodyPr/>
                    <a:lstStyle/>
                    <a:p>
                      <a:endParaRPr lang="fr-FR" dirty="0"/>
                    </a:p>
                  </a:txBody>
                  <a:tcPr/>
                </a:tc>
                <a:tc>
                  <a:txBody>
                    <a:bodyPr/>
                    <a:lstStyle/>
                    <a:p>
                      <a:r>
                        <a:rPr lang="fr-FR" sz="1400" dirty="0" smtClean="0">
                          <a:solidFill>
                            <a:srgbClr val="3D4960"/>
                          </a:solidFill>
                          <a:latin typeface="+mn-lt"/>
                        </a:rPr>
                        <a:t>Eau de contre-lavage des filtres à sable</a:t>
                      </a:r>
                      <a:endParaRPr lang="fr-FR" sz="1400" dirty="0">
                        <a:solidFill>
                          <a:srgbClr val="3D4960"/>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400" dirty="0" smtClean="0">
                          <a:solidFill>
                            <a:srgbClr val="FFC000"/>
                          </a:solidFill>
                          <a:latin typeface="+mn-lt"/>
                        </a:rPr>
                        <a:t>Par batch</a:t>
                      </a:r>
                      <a:endParaRPr lang="fr-FR" sz="1400" dirty="0">
                        <a:solidFill>
                          <a:srgbClr val="FFC000"/>
                        </a:solidFill>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1212">
                <a:tc rowSpan="2">
                  <a:txBody>
                    <a:bodyPr/>
                    <a:lstStyle/>
                    <a:p>
                      <a:pPr algn="ctr"/>
                      <a:r>
                        <a:rPr lang="fr-FR" sz="1800" cap="small" baseline="0" dirty="0" smtClean="0">
                          <a:solidFill>
                            <a:srgbClr val="3D4960"/>
                          </a:solidFill>
                        </a:rPr>
                        <a:t>Station d’épuration </a:t>
                      </a:r>
                      <a:endParaRPr lang="fr-FR" sz="1800" cap="small" baseline="0" dirty="0">
                        <a:solidFill>
                          <a:srgbClr val="3D4960"/>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EDB"/>
                    </a:solidFill>
                  </a:tcPr>
                </a:tc>
                <a:tc>
                  <a:txBody>
                    <a:bodyPr/>
                    <a:lstStyle/>
                    <a:p>
                      <a:r>
                        <a:rPr lang="fr-FR" sz="1400" dirty="0" smtClean="0">
                          <a:solidFill>
                            <a:srgbClr val="3D4960"/>
                          </a:solidFill>
                        </a:rPr>
                        <a:t>Eau</a:t>
                      </a:r>
                      <a:r>
                        <a:rPr lang="fr-FR" sz="1400" baseline="0" dirty="0" smtClean="0">
                          <a:solidFill>
                            <a:srgbClr val="3D4960"/>
                          </a:solidFill>
                        </a:rPr>
                        <a:t> brute prétraitée (dégrillée, dessablée, dégraissée)</a:t>
                      </a:r>
                      <a:endParaRPr lang="fr-FR" sz="1400" dirty="0">
                        <a:solidFill>
                          <a:srgbClr val="3D496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FFC000"/>
                          </a:solidFill>
                          <a:latin typeface="+mn-lt"/>
                          <a:ea typeface="+mn-ea"/>
                          <a:cs typeface="+mn-cs"/>
                        </a:rPr>
                        <a:t>10m</a:t>
                      </a:r>
                      <a:r>
                        <a:rPr lang="fr-FR" sz="1400" kern="1200" baseline="30000" dirty="0" smtClean="0">
                          <a:solidFill>
                            <a:srgbClr val="FFC000"/>
                          </a:solidFill>
                          <a:latin typeface="+mn-lt"/>
                          <a:ea typeface="+mn-ea"/>
                          <a:cs typeface="+mn-cs"/>
                        </a:rPr>
                        <a:t>3</a:t>
                      </a:r>
                      <a:r>
                        <a:rPr lang="fr-FR" sz="1400" kern="1200" dirty="0" smtClean="0">
                          <a:solidFill>
                            <a:srgbClr val="FFC000"/>
                          </a:solidFill>
                          <a:latin typeface="+mn-lt"/>
                          <a:ea typeface="+mn-ea"/>
                          <a:cs typeface="+mn-cs"/>
                        </a:rPr>
                        <a:t> / heure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432000">
                <a:tc vMerge="1">
                  <a:txBody>
                    <a:bodyPr/>
                    <a:lstStyle/>
                    <a:p>
                      <a:endParaRPr lang="fr-FR" sz="1400" dirty="0"/>
                    </a:p>
                  </a:txBody>
                  <a:tcPr/>
                </a:tc>
                <a:tc>
                  <a:txBody>
                    <a:bodyPr/>
                    <a:lstStyle/>
                    <a:p>
                      <a:r>
                        <a:rPr lang="fr-FR" sz="1400" dirty="0" smtClean="0">
                          <a:solidFill>
                            <a:srgbClr val="3D4960"/>
                          </a:solidFill>
                        </a:rPr>
                        <a:t>Eau traitée,</a:t>
                      </a:r>
                      <a:r>
                        <a:rPr lang="fr-FR" sz="1400" baseline="0" dirty="0" smtClean="0">
                          <a:solidFill>
                            <a:srgbClr val="3D4960"/>
                          </a:solidFill>
                        </a:rPr>
                        <a:t> sortie STEP</a:t>
                      </a:r>
                      <a:endParaRPr lang="fr-FR" sz="1400" dirty="0">
                        <a:solidFill>
                          <a:srgbClr val="3D496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kern="1200" dirty="0" smtClean="0">
                          <a:solidFill>
                            <a:srgbClr val="FFC000"/>
                          </a:solidFill>
                          <a:latin typeface="+mn-lt"/>
                          <a:ea typeface="+mn-ea"/>
                          <a:cs typeface="+mn-cs"/>
                        </a:rPr>
                        <a:t>10m</a:t>
                      </a:r>
                      <a:r>
                        <a:rPr lang="fr-FR" sz="1400" kern="1200" baseline="30000" dirty="0" smtClean="0">
                          <a:solidFill>
                            <a:srgbClr val="FFC000"/>
                          </a:solidFill>
                          <a:latin typeface="+mn-lt"/>
                          <a:ea typeface="+mn-ea"/>
                          <a:cs typeface="+mn-cs"/>
                        </a:rPr>
                        <a:t>3</a:t>
                      </a:r>
                      <a:r>
                        <a:rPr lang="fr-FR" sz="1400" kern="1200" dirty="0" smtClean="0">
                          <a:solidFill>
                            <a:srgbClr val="FFC000"/>
                          </a:solidFill>
                          <a:latin typeface="+mn-lt"/>
                          <a:ea typeface="+mn-ea"/>
                          <a:cs typeface="+mn-cs"/>
                        </a:rPr>
                        <a:t> / heure</a:t>
                      </a:r>
                      <a:endParaRPr lang="fr-FR" sz="1400" kern="1200" dirty="0">
                        <a:solidFill>
                          <a:srgbClr val="FFC000"/>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00539">
                <a:tc>
                  <a:txBody>
                    <a:bodyPr/>
                    <a:lstStyle/>
                    <a:p>
                      <a:pPr marL="0" algn="ctr" defTabSz="914400" rtl="0" eaLnBrk="1" latinLnBrk="0" hangingPunct="1"/>
                      <a:r>
                        <a:rPr lang="fr-FR" sz="1800" kern="1200" cap="small" baseline="0" dirty="0" smtClean="0">
                          <a:solidFill>
                            <a:srgbClr val="3D4960"/>
                          </a:solidFill>
                          <a:latin typeface="+mn-lt"/>
                          <a:ea typeface="+mn-ea"/>
                          <a:cs typeface="+mn-cs"/>
                        </a:rPr>
                        <a:t>Autres Sources</a:t>
                      </a:r>
                      <a:endParaRPr lang="fr-FR" sz="1800" kern="1200" cap="small" baseline="0" dirty="0">
                        <a:solidFill>
                          <a:srgbClr val="3D496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7CEDB"/>
                    </a:solidFill>
                  </a:tcPr>
                </a:tc>
                <a:tc>
                  <a:txBody>
                    <a:bodyPr/>
                    <a:lstStyle/>
                    <a:p>
                      <a:r>
                        <a:rPr lang="fr-FR" sz="1400" dirty="0" smtClean="0">
                          <a:solidFill>
                            <a:srgbClr val="3D4960"/>
                          </a:solidFill>
                        </a:rPr>
                        <a:t>Eau de pluie, effluent brut ou</a:t>
                      </a:r>
                      <a:r>
                        <a:rPr lang="fr-FR" sz="1400" baseline="0" dirty="0" smtClean="0">
                          <a:solidFill>
                            <a:srgbClr val="3D4960"/>
                          </a:solidFill>
                        </a:rPr>
                        <a:t> boue (par camion hydrocureur)</a:t>
                      </a:r>
                      <a:endParaRPr lang="fr-FR" sz="1400" dirty="0">
                        <a:solidFill>
                          <a:srgbClr val="3D496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dirty="0">
                        <a:solidFill>
                          <a:srgbClr val="FFC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ZoneTexte 7"/>
          <p:cNvSpPr txBox="1"/>
          <p:nvPr/>
        </p:nvSpPr>
        <p:spPr>
          <a:xfrm>
            <a:off x="446749" y="6311900"/>
            <a:ext cx="6627151" cy="307777"/>
          </a:xfrm>
          <a:prstGeom prst="rect">
            <a:avLst/>
          </a:prstGeom>
          <a:noFill/>
        </p:spPr>
        <p:txBody>
          <a:bodyPr wrap="square" rtlCol="0">
            <a:spAutoFit/>
          </a:bodyPr>
          <a:lstStyle/>
          <a:p>
            <a:r>
              <a:rPr lang="fr-FR" sz="1400" dirty="0">
                <a:solidFill>
                  <a:srgbClr val="3D4960"/>
                </a:solidFill>
              </a:rPr>
              <a:t>Pression d’alimentation max : 5 bar</a:t>
            </a:r>
          </a:p>
        </p:txBody>
      </p:sp>
    </p:spTree>
    <p:extLst>
      <p:ext uri="{BB962C8B-B14F-4D97-AF65-F5344CB8AC3E}">
        <p14:creationId xmlns:p14="http://schemas.microsoft.com/office/powerpoint/2010/main" val="3618433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Synoptique usine de production d’eau potable  </a:t>
            </a:r>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18</a:t>
            </a:fld>
            <a:endParaRPr lang="fr-FR"/>
          </a:p>
        </p:txBody>
      </p:sp>
      <p:cxnSp>
        <p:nvCxnSpPr>
          <p:cNvPr id="8" name="Connecteur droit avec flèche 7"/>
          <p:cNvCxnSpPr/>
          <p:nvPr/>
        </p:nvCxnSpPr>
        <p:spPr>
          <a:xfrm flipV="1">
            <a:off x="166255" y="3004457"/>
            <a:ext cx="1330036"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0" y="3135086"/>
            <a:ext cx="1496291" cy="830997"/>
          </a:xfrm>
          <a:prstGeom prst="rect">
            <a:avLst/>
          </a:prstGeom>
          <a:noFill/>
        </p:spPr>
        <p:txBody>
          <a:bodyPr wrap="square" rtlCol="0">
            <a:spAutoFit/>
          </a:bodyPr>
          <a:lstStyle/>
          <a:p>
            <a:pPr algn="ctr"/>
            <a:r>
              <a:rPr lang="fr-FR" sz="1200" dirty="0" smtClean="0"/>
              <a:t>Arrivée des eaux brutes </a:t>
            </a:r>
          </a:p>
          <a:p>
            <a:pPr algn="ctr"/>
            <a:r>
              <a:rPr lang="fr-FR" sz="1200" dirty="0" smtClean="0"/>
              <a:t>(Eaux de Garonne ou eau de forage)</a:t>
            </a:r>
            <a:endParaRPr lang="fr-FR" sz="1200" dirty="0"/>
          </a:p>
        </p:txBody>
      </p:sp>
      <p:sp>
        <p:nvSpPr>
          <p:cNvPr id="12" name="Rectangle 11"/>
          <p:cNvSpPr/>
          <p:nvPr/>
        </p:nvSpPr>
        <p:spPr>
          <a:xfrm>
            <a:off x="1496291" y="2864923"/>
            <a:ext cx="1508166" cy="279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1508166" y="2403258"/>
            <a:ext cx="1496291" cy="461665"/>
          </a:xfrm>
          <a:prstGeom prst="rect">
            <a:avLst/>
          </a:prstGeom>
          <a:noFill/>
        </p:spPr>
        <p:txBody>
          <a:bodyPr wrap="square" rtlCol="0">
            <a:spAutoFit/>
          </a:bodyPr>
          <a:lstStyle/>
          <a:p>
            <a:pPr algn="ctr"/>
            <a:r>
              <a:rPr lang="fr-FR" sz="1200" dirty="0" smtClean="0"/>
              <a:t>Coagulation / Floculation </a:t>
            </a:r>
            <a:endParaRPr lang="fr-FR" sz="1200" dirty="0"/>
          </a:p>
        </p:txBody>
      </p:sp>
      <p:sp>
        <p:nvSpPr>
          <p:cNvPr id="14" name="Ellipse 13"/>
          <p:cNvSpPr/>
          <p:nvPr/>
        </p:nvSpPr>
        <p:spPr>
          <a:xfrm>
            <a:off x="3788229" y="2137558"/>
            <a:ext cx="534389" cy="496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3788228" y="2786490"/>
            <a:ext cx="534389" cy="496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3794165" y="3469551"/>
            <a:ext cx="534389" cy="496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a:stCxn id="12" idx="3"/>
          </p:cNvCxnSpPr>
          <p:nvPr/>
        </p:nvCxnSpPr>
        <p:spPr>
          <a:xfrm flipV="1">
            <a:off x="3004457" y="2403258"/>
            <a:ext cx="783771" cy="601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2" idx="3"/>
            <a:endCxn id="16" idx="2"/>
          </p:cNvCxnSpPr>
          <p:nvPr/>
        </p:nvCxnSpPr>
        <p:spPr>
          <a:xfrm>
            <a:off x="3004457" y="3004459"/>
            <a:ext cx="789708" cy="7133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2" idx="3"/>
            <a:endCxn id="15" idx="2"/>
          </p:cNvCxnSpPr>
          <p:nvPr/>
        </p:nvCxnSpPr>
        <p:spPr>
          <a:xfrm>
            <a:off x="3004457" y="3004459"/>
            <a:ext cx="783771" cy="30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362788" y="1860559"/>
            <a:ext cx="1496291" cy="276999"/>
          </a:xfrm>
          <a:prstGeom prst="rect">
            <a:avLst/>
          </a:prstGeom>
          <a:noFill/>
        </p:spPr>
        <p:txBody>
          <a:bodyPr wrap="square" rtlCol="0">
            <a:spAutoFit/>
          </a:bodyPr>
          <a:lstStyle/>
          <a:p>
            <a:pPr algn="ctr"/>
            <a:r>
              <a:rPr lang="fr-FR" sz="1200" dirty="0" smtClean="0"/>
              <a:t>3 décanteurs</a:t>
            </a:r>
            <a:endParaRPr lang="fr-FR" sz="1200" dirty="0"/>
          </a:p>
        </p:txBody>
      </p:sp>
      <p:sp>
        <p:nvSpPr>
          <p:cNvPr id="26" name="Rectangle 25"/>
          <p:cNvSpPr/>
          <p:nvPr/>
        </p:nvSpPr>
        <p:spPr>
          <a:xfrm>
            <a:off x="5332021" y="1638795"/>
            <a:ext cx="403761" cy="2992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p:cNvCxnSpPr/>
          <p:nvPr/>
        </p:nvCxnSpPr>
        <p:spPr>
          <a:xfrm flipV="1">
            <a:off x="5332021" y="1971304"/>
            <a:ext cx="40376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V="1">
            <a:off x="5332021" y="2276323"/>
            <a:ext cx="40376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5332021" y="2579034"/>
            <a:ext cx="40376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V="1">
            <a:off x="5332021" y="2864922"/>
            <a:ext cx="40376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5332021" y="3548168"/>
            <a:ext cx="390416"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a:off x="5332021" y="3908561"/>
            <a:ext cx="389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flipV="1">
            <a:off x="5318677" y="3225098"/>
            <a:ext cx="40376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flipV="1">
            <a:off x="5332021" y="4281170"/>
            <a:ext cx="403761"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stCxn id="14" idx="6"/>
          </p:cNvCxnSpPr>
          <p:nvPr/>
        </p:nvCxnSpPr>
        <p:spPr>
          <a:xfrm>
            <a:off x="4322618" y="2385824"/>
            <a:ext cx="99494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15" idx="6"/>
          </p:cNvCxnSpPr>
          <p:nvPr/>
        </p:nvCxnSpPr>
        <p:spPr>
          <a:xfrm flipV="1">
            <a:off x="4322617" y="3019607"/>
            <a:ext cx="1009404" cy="15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16" idx="6"/>
          </p:cNvCxnSpPr>
          <p:nvPr/>
        </p:nvCxnSpPr>
        <p:spPr>
          <a:xfrm>
            <a:off x="4328554" y="3717817"/>
            <a:ext cx="9901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4827319" y="1361796"/>
            <a:ext cx="1496291" cy="276999"/>
          </a:xfrm>
          <a:prstGeom prst="rect">
            <a:avLst/>
          </a:prstGeom>
          <a:noFill/>
        </p:spPr>
        <p:txBody>
          <a:bodyPr wrap="square" rtlCol="0">
            <a:spAutoFit/>
          </a:bodyPr>
          <a:lstStyle/>
          <a:p>
            <a:pPr algn="ctr"/>
            <a:r>
              <a:rPr lang="fr-FR" sz="1200" dirty="0" smtClean="0"/>
              <a:t>Filtres à sables</a:t>
            </a:r>
            <a:endParaRPr lang="fr-FR" sz="1200" dirty="0"/>
          </a:p>
        </p:txBody>
      </p:sp>
      <p:cxnSp>
        <p:nvCxnSpPr>
          <p:cNvPr id="54" name="Connecteur droit avec flèche 53"/>
          <p:cNvCxnSpPr>
            <a:stCxn id="26" idx="2"/>
            <a:endCxn id="56" idx="0"/>
          </p:cNvCxnSpPr>
          <p:nvPr/>
        </p:nvCxnSpPr>
        <p:spPr>
          <a:xfrm>
            <a:off x="5533902" y="4631377"/>
            <a:ext cx="7489" cy="1121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4793245" y="5752490"/>
            <a:ext cx="1496291" cy="646331"/>
          </a:xfrm>
          <a:prstGeom prst="rect">
            <a:avLst/>
          </a:prstGeom>
          <a:noFill/>
        </p:spPr>
        <p:txBody>
          <a:bodyPr wrap="square" rtlCol="0">
            <a:spAutoFit/>
          </a:bodyPr>
          <a:lstStyle/>
          <a:p>
            <a:pPr algn="ctr"/>
            <a:r>
              <a:rPr lang="fr-FR" sz="1200" dirty="0" smtClean="0"/>
              <a:t>Eaux de contre lavage des filtres à sables</a:t>
            </a:r>
            <a:endParaRPr lang="fr-FR" sz="1200" dirty="0"/>
          </a:p>
        </p:txBody>
      </p:sp>
      <p:sp>
        <p:nvSpPr>
          <p:cNvPr id="57" name="Rectangle 56"/>
          <p:cNvSpPr/>
          <p:nvPr/>
        </p:nvSpPr>
        <p:spPr>
          <a:xfrm>
            <a:off x="6462508" y="2786490"/>
            <a:ext cx="504883" cy="438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9" name="Connecteur droit avec flèche 58"/>
          <p:cNvCxnSpPr>
            <a:endCxn id="57" idx="1"/>
          </p:cNvCxnSpPr>
          <p:nvPr/>
        </p:nvCxnSpPr>
        <p:spPr>
          <a:xfrm flipV="1">
            <a:off x="5735782" y="3005794"/>
            <a:ext cx="726726" cy="13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ZoneTexte 59"/>
          <p:cNvSpPr txBox="1"/>
          <p:nvPr/>
        </p:nvSpPr>
        <p:spPr>
          <a:xfrm>
            <a:off x="5997066" y="2467251"/>
            <a:ext cx="1496291" cy="276999"/>
          </a:xfrm>
          <a:prstGeom prst="rect">
            <a:avLst/>
          </a:prstGeom>
          <a:noFill/>
        </p:spPr>
        <p:txBody>
          <a:bodyPr wrap="square" rtlCol="0">
            <a:spAutoFit/>
          </a:bodyPr>
          <a:lstStyle/>
          <a:p>
            <a:pPr algn="ctr"/>
            <a:r>
              <a:rPr lang="fr-FR" sz="1200" dirty="0" smtClean="0"/>
              <a:t>Ozonation </a:t>
            </a:r>
            <a:endParaRPr lang="fr-FR" sz="1200" dirty="0"/>
          </a:p>
        </p:txBody>
      </p:sp>
      <p:sp>
        <p:nvSpPr>
          <p:cNvPr id="61" name="Rectangle 60"/>
          <p:cNvSpPr/>
          <p:nvPr/>
        </p:nvSpPr>
        <p:spPr>
          <a:xfrm>
            <a:off x="7527667" y="2793396"/>
            <a:ext cx="504883" cy="438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2" name="Connecteur droit avec flèche 61"/>
          <p:cNvCxnSpPr>
            <a:endCxn id="61" idx="1"/>
          </p:cNvCxnSpPr>
          <p:nvPr/>
        </p:nvCxnSpPr>
        <p:spPr>
          <a:xfrm>
            <a:off x="6967391" y="3004326"/>
            <a:ext cx="560276" cy="8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6997597" y="2373425"/>
            <a:ext cx="1496291" cy="461665"/>
          </a:xfrm>
          <a:prstGeom prst="rect">
            <a:avLst/>
          </a:prstGeom>
          <a:noFill/>
        </p:spPr>
        <p:txBody>
          <a:bodyPr wrap="square" rtlCol="0">
            <a:spAutoFit/>
          </a:bodyPr>
          <a:lstStyle/>
          <a:p>
            <a:pPr algn="ctr"/>
            <a:r>
              <a:rPr lang="fr-FR" sz="1200" dirty="0" smtClean="0"/>
              <a:t>Filtres à </a:t>
            </a:r>
          </a:p>
          <a:p>
            <a:pPr algn="ctr"/>
            <a:r>
              <a:rPr lang="fr-FR" sz="1200" dirty="0" smtClean="0"/>
              <a:t>charbon actif</a:t>
            </a:r>
            <a:endParaRPr lang="fr-FR" sz="1200" dirty="0"/>
          </a:p>
        </p:txBody>
      </p:sp>
      <p:sp>
        <p:nvSpPr>
          <p:cNvPr id="65" name="Rectangle 64"/>
          <p:cNvSpPr/>
          <p:nvPr/>
        </p:nvSpPr>
        <p:spPr>
          <a:xfrm>
            <a:off x="7527667" y="3717817"/>
            <a:ext cx="552450" cy="453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7" name="Connecteur droit avec flèche 66"/>
          <p:cNvCxnSpPr>
            <a:stCxn id="61" idx="2"/>
          </p:cNvCxnSpPr>
          <p:nvPr/>
        </p:nvCxnSpPr>
        <p:spPr>
          <a:xfrm flipH="1">
            <a:off x="7780108" y="3232004"/>
            <a:ext cx="1" cy="4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stCxn id="65" idx="2"/>
          </p:cNvCxnSpPr>
          <p:nvPr/>
        </p:nvCxnSpPr>
        <p:spPr>
          <a:xfrm>
            <a:off x="7803892" y="4171345"/>
            <a:ext cx="0" cy="10674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7745742" y="3827583"/>
            <a:ext cx="1496291" cy="276999"/>
          </a:xfrm>
          <a:prstGeom prst="rect">
            <a:avLst/>
          </a:prstGeom>
          <a:noFill/>
        </p:spPr>
        <p:txBody>
          <a:bodyPr wrap="square" rtlCol="0">
            <a:spAutoFit/>
          </a:bodyPr>
          <a:lstStyle/>
          <a:p>
            <a:pPr algn="ctr"/>
            <a:r>
              <a:rPr lang="fr-FR" sz="1200" dirty="0" smtClean="0"/>
              <a:t>Chloration  </a:t>
            </a:r>
            <a:endParaRPr lang="fr-FR" sz="1200" dirty="0"/>
          </a:p>
        </p:txBody>
      </p:sp>
      <p:sp>
        <p:nvSpPr>
          <p:cNvPr id="73" name="ZoneTexte 72"/>
          <p:cNvSpPr txBox="1"/>
          <p:nvPr/>
        </p:nvSpPr>
        <p:spPr>
          <a:xfrm>
            <a:off x="7149996" y="5239981"/>
            <a:ext cx="1496291" cy="276999"/>
          </a:xfrm>
          <a:prstGeom prst="rect">
            <a:avLst/>
          </a:prstGeom>
          <a:noFill/>
        </p:spPr>
        <p:txBody>
          <a:bodyPr wrap="square" rtlCol="0">
            <a:spAutoFit/>
          </a:bodyPr>
          <a:lstStyle/>
          <a:p>
            <a:pPr algn="ctr"/>
            <a:r>
              <a:rPr lang="fr-FR" sz="1200" dirty="0" smtClean="0"/>
              <a:t>Eau potable   </a:t>
            </a:r>
            <a:endParaRPr lang="fr-FR" sz="1200" dirty="0"/>
          </a:p>
        </p:txBody>
      </p:sp>
      <p:grpSp>
        <p:nvGrpSpPr>
          <p:cNvPr id="75" name="Groupe 74"/>
          <p:cNvGrpSpPr/>
          <p:nvPr/>
        </p:nvGrpSpPr>
        <p:grpSpPr>
          <a:xfrm rot="16200000">
            <a:off x="3997318" y="5394216"/>
            <a:ext cx="262857" cy="250064"/>
            <a:chOff x="3373795" y="3209903"/>
            <a:chExt cx="332509" cy="323164"/>
          </a:xfrm>
        </p:grpSpPr>
        <p:sp>
          <p:nvSpPr>
            <p:cNvPr id="76" name="Ellipse 75"/>
            <p:cNvSpPr/>
            <p:nvPr/>
          </p:nvSpPr>
          <p:spPr>
            <a:xfrm>
              <a:off x="3373795" y="3209903"/>
              <a:ext cx="332509" cy="32316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Triangle isocèle 76"/>
            <p:cNvSpPr/>
            <p:nvPr/>
          </p:nvSpPr>
          <p:spPr>
            <a:xfrm>
              <a:off x="3410664" y="3227294"/>
              <a:ext cx="271386" cy="228535"/>
            </a:xfrm>
            <a:prstGeom prst="triangle">
              <a:avLst>
                <a:gd name="adj" fmla="val 4950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79" name="Connecteur droit avec flèche 78"/>
          <p:cNvCxnSpPr/>
          <p:nvPr/>
        </p:nvCxnSpPr>
        <p:spPr>
          <a:xfrm flipH="1" flipV="1">
            <a:off x="3600450" y="5516980"/>
            <a:ext cx="1962956" cy="4538"/>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80" name="Groupe 79"/>
          <p:cNvGrpSpPr/>
          <p:nvPr/>
        </p:nvGrpSpPr>
        <p:grpSpPr>
          <a:xfrm rot="10800000">
            <a:off x="4615444" y="3979550"/>
            <a:ext cx="262857" cy="250064"/>
            <a:chOff x="3373795" y="3209903"/>
            <a:chExt cx="332509" cy="323164"/>
          </a:xfrm>
        </p:grpSpPr>
        <p:sp>
          <p:nvSpPr>
            <p:cNvPr id="81" name="Ellipse 80"/>
            <p:cNvSpPr/>
            <p:nvPr/>
          </p:nvSpPr>
          <p:spPr>
            <a:xfrm>
              <a:off x="3373795" y="3209903"/>
              <a:ext cx="332509" cy="32316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p:cNvSpPr/>
            <p:nvPr/>
          </p:nvSpPr>
          <p:spPr>
            <a:xfrm>
              <a:off x="3410664" y="3227294"/>
              <a:ext cx="271386" cy="228535"/>
            </a:xfrm>
            <a:prstGeom prst="triangle">
              <a:avLst>
                <a:gd name="adj" fmla="val 4950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3" name="Groupe 82"/>
          <p:cNvGrpSpPr/>
          <p:nvPr/>
        </p:nvGrpSpPr>
        <p:grpSpPr>
          <a:xfrm>
            <a:off x="686682" y="2453794"/>
            <a:ext cx="262857" cy="250064"/>
            <a:chOff x="3373795" y="3209903"/>
            <a:chExt cx="332509" cy="323164"/>
          </a:xfrm>
        </p:grpSpPr>
        <p:sp>
          <p:nvSpPr>
            <p:cNvPr id="84" name="Ellipse 83"/>
            <p:cNvSpPr/>
            <p:nvPr/>
          </p:nvSpPr>
          <p:spPr>
            <a:xfrm>
              <a:off x="3373795" y="3209903"/>
              <a:ext cx="332509" cy="32316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Triangle isocèle 84"/>
            <p:cNvSpPr/>
            <p:nvPr/>
          </p:nvSpPr>
          <p:spPr>
            <a:xfrm>
              <a:off x="3410664" y="3227294"/>
              <a:ext cx="271386" cy="228535"/>
            </a:xfrm>
            <a:prstGeom prst="triangle">
              <a:avLst>
                <a:gd name="adj" fmla="val 4950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86" name="Connecteur droit avec flèche 85"/>
          <p:cNvCxnSpPr/>
          <p:nvPr/>
        </p:nvCxnSpPr>
        <p:spPr>
          <a:xfrm flipV="1">
            <a:off x="818110" y="2137558"/>
            <a:ext cx="0" cy="878148"/>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a:off x="4751860" y="3717817"/>
            <a:ext cx="0" cy="692258"/>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92" name="Groupe 91"/>
          <p:cNvGrpSpPr/>
          <p:nvPr/>
        </p:nvGrpSpPr>
        <p:grpSpPr>
          <a:xfrm rot="10800000">
            <a:off x="5977894" y="4062563"/>
            <a:ext cx="262857" cy="250064"/>
            <a:chOff x="3373795" y="3209903"/>
            <a:chExt cx="332509" cy="323164"/>
          </a:xfrm>
        </p:grpSpPr>
        <p:sp>
          <p:nvSpPr>
            <p:cNvPr id="93" name="Ellipse 92"/>
            <p:cNvSpPr/>
            <p:nvPr/>
          </p:nvSpPr>
          <p:spPr>
            <a:xfrm>
              <a:off x="3373795" y="3209903"/>
              <a:ext cx="332509" cy="32316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Triangle isocèle 93"/>
            <p:cNvSpPr/>
            <p:nvPr/>
          </p:nvSpPr>
          <p:spPr>
            <a:xfrm>
              <a:off x="3410664" y="3227294"/>
              <a:ext cx="271386" cy="228535"/>
            </a:xfrm>
            <a:prstGeom prst="triangle">
              <a:avLst>
                <a:gd name="adj" fmla="val 4950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95" name="Connecteur droit avec flèche 94"/>
          <p:cNvCxnSpPr/>
          <p:nvPr/>
        </p:nvCxnSpPr>
        <p:spPr>
          <a:xfrm flipH="1">
            <a:off x="6094159" y="3019607"/>
            <a:ext cx="4986" cy="168544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69964" y="1731740"/>
            <a:ext cx="1496291" cy="276999"/>
          </a:xfrm>
          <a:prstGeom prst="rect">
            <a:avLst/>
          </a:prstGeom>
          <a:noFill/>
        </p:spPr>
        <p:txBody>
          <a:bodyPr wrap="square" rtlCol="0">
            <a:spAutoFit/>
          </a:bodyPr>
          <a:lstStyle/>
          <a:p>
            <a:pPr algn="ctr"/>
            <a:r>
              <a:rPr lang="fr-FR" sz="1200" b="1" dirty="0" smtClean="0">
                <a:solidFill>
                  <a:srgbClr val="92D050"/>
                </a:solidFill>
              </a:rPr>
              <a:t>Pompe eau brute</a:t>
            </a:r>
            <a:endParaRPr lang="fr-FR" sz="1200" b="1" dirty="0">
              <a:solidFill>
                <a:srgbClr val="FF0000"/>
              </a:solidFill>
            </a:endParaRPr>
          </a:p>
        </p:txBody>
      </p:sp>
      <p:sp>
        <p:nvSpPr>
          <p:cNvPr id="98" name="ZoneTexte 97"/>
          <p:cNvSpPr txBox="1"/>
          <p:nvPr/>
        </p:nvSpPr>
        <p:spPr>
          <a:xfrm>
            <a:off x="3933981" y="4419987"/>
            <a:ext cx="1496291" cy="461665"/>
          </a:xfrm>
          <a:prstGeom prst="rect">
            <a:avLst/>
          </a:prstGeom>
          <a:noFill/>
        </p:spPr>
        <p:txBody>
          <a:bodyPr wrap="square" rtlCol="0">
            <a:spAutoFit/>
          </a:bodyPr>
          <a:lstStyle/>
          <a:p>
            <a:pPr algn="ctr"/>
            <a:r>
              <a:rPr lang="fr-FR" sz="1200" b="1" dirty="0" smtClean="0">
                <a:solidFill>
                  <a:srgbClr val="92D050"/>
                </a:solidFill>
              </a:rPr>
              <a:t>Pompe eau décantée</a:t>
            </a:r>
            <a:endParaRPr lang="fr-FR" sz="1200" b="1" dirty="0">
              <a:solidFill>
                <a:srgbClr val="92D050"/>
              </a:solidFill>
            </a:endParaRPr>
          </a:p>
        </p:txBody>
      </p:sp>
      <p:sp>
        <p:nvSpPr>
          <p:cNvPr id="100" name="ZoneTexte 99"/>
          <p:cNvSpPr txBox="1"/>
          <p:nvPr/>
        </p:nvSpPr>
        <p:spPr>
          <a:xfrm>
            <a:off x="1965325" y="5191933"/>
            <a:ext cx="1635125" cy="646331"/>
          </a:xfrm>
          <a:prstGeom prst="rect">
            <a:avLst/>
          </a:prstGeom>
          <a:noFill/>
        </p:spPr>
        <p:txBody>
          <a:bodyPr wrap="square" rtlCol="0">
            <a:spAutoFit/>
          </a:bodyPr>
          <a:lstStyle/>
          <a:p>
            <a:pPr algn="ctr"/>
            <a:r>
              <a:rPr lang="fr-FR" sz="1200" b="1" dirty="0" smtClean="0">
                <a:solidFill>
                  <a:srgbClr val="92D050"/>
                </a:solidFill>
              </a:rPr>
              <a:t>Pompe eau de contre lavage des filtres à sable</a:t>
            </a:r>
            <a:endParaRPr lang="fr-FR" sz="1200" b="1" dirty="0">
              <a:solidFill>
                <a:srgbClr val="92D050"/>
              </a:solidFill>
            </a:endParaRPr>
          </a:p>
        </p:txBody>
      </p:sp>
      <p:sp>
        <p:nvSpPr>
          <p:cNvPr id="102" name="ZoneTexte 101"/>
          <p:cNvSpPr txBox="1"/>
          <p:nvPr/>
        </p:nvSpPr>
        <p:spPr>
          <a:xfrm>
            <a:off x="5361176" y="4730268"/>
            <a:ext cx="1496291" cy="461665"/>
          </a:xfrm>
          <a:prstGeom prst="rect">
            <a:avLst/>
          </a:prstGeom>
          <a:noFill/>
        </p:spPr>
        <p:txBody>
          <a:bodyPr wrap="square" rtlCol="0">
            <a:spAutoFit/>
          </a:bodyPr>
          <a:lstStyle/>
          <a:p>
            <a:pPr algn="ctr"/>
            <a:r>
              <a:rPr lang="fr-FR" sz="1200" b="1" dirty="0" smtClean="0">
                <a:solidFill>
                  <a:srgbClr val="92D050"/>
                </a:solidFill>
              </a:rPr>
              <a:t>Pompe </a:t>
            </a:r>
            <a:br>
              <a:rPr lang="fr-FR" sz="1200" b="1" dirty="0" smtClean="0">
                <a:solidFill>
                  <a:srgbClr val="92D050"/>
                </a:solidFill>
              </a:rPr>
            </a:br>
            <a:r>
              <a:rPr lang="fr-FR" sz="1200" b="1" dirty="0" smtClean="0">
                <a:solidFill>
                  <a:srgbClr val="92D050"/>
                </a:solidFill>
              </a:rPr>
              <a:t>eau filtrée</a:t>
            </a:r>
            <a:endParaRPr lang="fr-FR" sz="1200" b="1" dirty="0">
              <a:solidFill>
                <a:srgbClr val="92D050"/>
              </a:solidFill>
            </a:endParaRPr>
          </a:p>
        </p:txBody>
      </p:sp>
      <p:sp>
        <p:nvSpPr>
          <p:cNvPr id="3" name="ZoneTexte 2"/>
          <p:cNvSpPr txBox="1"/>
          <p:nvPr/>
        </p:nvSpPr>
        <p:spPr>
          <a:xfrm>
            <a:off x="259355" y="4499435"/>
            <a:ext cx="1705970" cy="461665"/>
          </a:xfrm>
          <a:prstGeom prst="rect">
            <a:avLst/>
          </a:prstGeom>
          <a:noFill/>
        </p:spPr>
        <p:txBody>
          <a:bodyPr wrap="square" rtlCol="0">
            <a:spAutoFit/>
          </a:bodyPr>
          <a:lstStyle/>
          <a:p>
            <a:r>
              <a:rPr lang="fr-FR" sz="1200" b="1" dirty="0">
                <a:solidFill>
                  <a:srgbClr val="92D050"/>
                </a:solidFill>
              </a:rPr>
              <a:t>En vert : </a:t>
            </a:r>
            <a:r>
              <a:rPr lang="fr-FR" sz="1200" b="1" dirty="0" smtClean="0">
                <a:solidFill>
                  <a:srgbClr val="92D050"/>
                </a:solidFill>
              </a:rPr>
              <a:t>piquage </a:t>
            </a:r>
            <a:r>
              <a:rPr lang="fr-FR" sz="1200" b="1" dirty="0">
                <a:solidFill>
                  <a:srgbClr val="92D050"/>
                </a:solidFill>
              </a:rPr>
              <a:t>vers Centre d’Essais </a:t>
            </a:r>
          </a:p>
        </p:txBody>
      </p:sp>
    </p:spTree>
    <p:extLst>
      <p:ext uri="{BB962C8B-B14F-4D97-AF65-F5344CB8AC3E}">
        <p14:creationId xmlns:p14="http://schemas.microsoft.com/office/powerpoint/2010/main" val="2299287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Photo usine </a:t>
            </a:r>
            <a:r>
              <a:rPr lang="fr-FR" dirty="0"/>
              <a:t>de production d’eau potable </a:t>
            </a:r>
          </a:p>
        </p:txBody>
      </p:sp>
      <p:sp>
        <p:nvSpPr>
          <p:cNvPr id="3" name="Espace réservé de la date 2"/>
          <p:cNvSpPr>
            <a:spLocks noGrp="1"/>
          </p:cNvSpPr>
          <p:nvPr>
            <p:ph type="dt" sz="half" idx="10"/>
          </p:nvPr>
        </p:nvSpPr>
        <p:spPr/>
        <p:txBody>
          <a:bodyPr/>
          <a:lstStyle/>
          <a:p>
            <a:r>
              <a:rPr lang="fr-FR" smtClean="0"/>
              <a:t>V2 _ 12/04/2019</a:t>
            </a:r>
            <a:endParaRPr lang="fr-FR"/>
          </a:p>
        </p:txBody>
      </p:sp>
      <p:sp>
        <p:nvSpPr>
          <p:cNvPr id="4" name="Espace réservé du pied de page 3"/>
          <p:cNvSpPr>
            <a:spLocks noGrp="1"/>
          </p:cNvSpPr>
          <p:nvPr>
            <p:ph type="ftr" sz="quarter" idx="11"/>
          </p:nvPr>
        </p:nvSpPr>
        <p:spPr/>
        <p:txBody>
          <a:bodyPr/>
          <a:lstStyle/>
          <a:p>
            <a:r>
              <a:rPr lang="fr-FR" smtClean="0"/>
              <a:t>Présentation Centre d'Essais Roger Ben Aim</a:t>
            </a:r>
            <a:endParaRPr lang="fr-FR"/>
          </a:p>
        </p:txBody>
      </p:sp>
      <p:sp>
        <p:nvSpPr>
          <p:cNvPr id="5" name="Espace réservé du numéro de diapositive 4"/>
          <p:cNvSpPr>
            <a:spLocks noGrp="1"/>
          </p:cNvSpPr>
          <p:nvPr>
            <p:ph type="sldNum" sz="quarter" idx="12"/>
          </p:nvPr>
        </p:nvSpPr>
        <p:spPr/>
        <p:txBody>
          <a:bodyPr/>
          <a:lstStyle/>
          <a:p>
            <a:fld id="{C805C2A6-3424-4207-B054-87999CA98F20}" type="slidenum">
              <a:rPr lang="fr-FR" smtClean="0"/>
              <a:t>19</a:t>
            </a:fld>
            <a:endParaRPr lang="fr-FR"/>
          </a:p>
        </p:txBody>
      </p:sp>
      <p:pic>
        <p:nvPicPr>
          <p:cNvPr id="6" name="Picture 2" descr="G:\CERBA\AEP_Rouquet\photo\pompe CERBA eaux brutes et eau filtré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672" y="1562521"/>
            <a:ext cx="3731827" cy="279887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95000" y="4373267"/>
            <a:ext cx="4237325" cy="923330"/>
          </a:xfrm>
          <a:prstGeom prst="rect">
            <a:avLst/>
          </a:prstGeom>
          <a:noFill/>
        </p:spPr>
        <p:txBody>
          <a:bodyPr wrap="square" rtlCol="0">
            <a:spAutoFit/>
          </a:bodyPr>
          <a:lstStyle/>
          <a:p>
            <a:r>
              <a:rPr lang="fr-FR" dirty="0" smtClean="0"/>
              <a:t>Pompe pour l’eau brute et pour l’eau filtrée </a:t>
            </a:r>
          </a:p>
          <a:p>
            <a:r>
              <a:rPr lang="fr-FR" dirty="0" smtClean="0"/>
              <a:t>Vers le centre d’essais Roger Ben Aim</a:t>
            </a:r>
            <a:endParaRPr lang="fr-FR" dirty="0"/>
          </a:p>
        </p:txBody>
      </p:sp>
      <p:sp>
        <p:nvSpPr>
          <p:cNvPr id="9" name="ZoneTexte 8"/>
          <p:cNvSpPr txBox="1"/>
          <p:nvPr/>
        </p:nvSpPr>
        <p:spPr>
          <a:xfrm>
            <a:off x="4726380" y="5872141"/>
            <a:ext cx="4263568" cy="646331"/>
          </a:xfrm>
          <a:prstGeom prst="rect">
            <a:avLst/>
          </a:prstGeom>
          <a:noFill/>
        </p:spPr>
        <p:txBody>
          <a:bodyPr wrap="square" rtlCol="0">
            <a:spAutoFit/>
          </a:bodyPr>
          <a:lstStyle/>
          <a:p>
            <a:r>
              <a:rPr lang="fr-FR" dirty="0" smtClean="0"/>
              <a:t>Pompe pour l’eau décantée </a:t>
            </a:r>
          </a:p>
          <a:p>
            <a:r>
              <a:rPr lang="fr-FR" dirty="0" smtClean="0"/>
              <a:t>Vers le centre d’essais Roger Ben Aim</a:t>
            </a:r>
            <a:endParaRPr lang="fr-FR"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500" y="1562521"/>
            <a:ext cx="3072306" cy="409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742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p:txBody>
          <a:bodyPr/>
          <a:lstStyle/>
          <a:p>
            <a:pPr>
              <a:lnSpc>
                <a:spcPct val="150000"/>
              </a:lnSpc>
            </a:pPr>
            <a:r>
              <a:rPr lang="fr-FR" dirty="0" smtClean="0"/>
              <a:t>1 - Présentation du bâtiment et de ses fonctions </a:t>
            </a:r>
          </a:p>
          <a:p>
            <a:pPr>
              <a:lnSpc>
                <a:spcPct val="150000"/>
              </a:lnSpc>
            </a:pPr>
            <a:r>
              <a:rPr lang="fr-FR" dirty="0" smtClean="0"/>
              <a:t>2 - Caractéristiques du bâtiment</a:t>
            </a:r>
          </a:p>
          <a:p>
            <a:pPr>
              <a:lnSpc>
                <a:spcPct val="150000"/>
              </a:lnSpc>
            </a:pPr>
            <a:r>
              <a:rPr lang="fr-FR" dirty="0" smtClean="0"/>
              <a:t>3 - Les eaux disponibles</a:t>
            </a:r>
          </a:p>
          <a:p>
            <a:pPr>
              <a:lnSpc>
                <a:spcPct val="150000"/>
              </a:lnSpc>
            </a:pPr>
            <a:r>
              <a:rPr lang="fr-FR" dirty="0" smtClean="0"/>
              <a:t>4 - Les eaux de références</a:t>
            </a:r>
          </a:p>
          <a:p>
            <a:pPr>
              <a:lnSpc>
                <a:spcPct val="150000"/>
              </a:lnSpc>
            </a:pPr>
            <a:r>
              <a:rPr lang="fr-FR" dirty="0" smtClean="0"/>
              <a:t>5 - Réalisation d’une prestation-type </a:t>
            </a:r>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dirty="0"/>
          </a:p>
        </p:txBody>
      </p:sp>
      <p:sp>
        <p:nvSpPr>
          <p:cNvPr id="5" name="Espace réservé du pied de page 4"/>
          <p:cNvSpPr>
            <a:spLocks noGrp="1"/>
          </p:cNvSpPr>
          <p:nvPr>
            <p:ph type="ftr" sz="quarter" idx="11"/>
          </p:nvPr>
        </p:nvSpPr>
        <p:spPr>
          <a:xfrm>
            <a:off x="2455743" y="6678580"/>
            <a:ext cx="4600149" cy="179420"/>
          </a:xfrm>
        </p:spPr>
        <p:txBody>
          <a:bodyPr/>
          <a:lstStyle/>
          <a:p>
            <a:r>
              <a:rPr lang="fr-FR" smtClean="0"/>
              <a:t>Présentation Centre d'Essais Roger Ben Aim</a:t>
            </a:r>
            <a:endParaRPr lang="fr-FR" dirty="0"/>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2</a:t>
            </a:fld>
            <a:endParaRPr lang="fr-FR"/>
          </a:p>
        </p:txBody>
      </p:sp>
    </p:spTree>
    <p:extLst>
      <p:ext uri="{BB962C8B-B14F-4D97-AF65-F5344CB8AC3E}">
        <p14:creationId xmlns:p14="http://schemas.microsoft.com/office/powerpoint/2010/main" val="1324961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Synoptique station d’épuration</a:t>
            </a:r>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dirty="0"/>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20</a:t>
            </a:fld>
            <a:endParaRPr lang="fr-FR"/>
          </a:p>
        </p:txBody>
      </p:sp>
      <p:sp>
        <p:nvSpPr>
          <p:cNvPr id="7" name="Rectangle 6"/>
          <p:cNvSpPr/>
          <p:nvPr/>
        </p:nvSpPr>
        <p:spPr>
          <a:xfrm>
            <a:off x="198632" y="2955691"/>
            <a:ext cx="701749" cy="47846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flipV="1">
            <a:off x="1740487" y="3194921"/>
            <a:ext cx="31897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59464" y="2955689"/>
            <a:ext cx="818707" cy="47846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18887" y="3458780"/>
            <a:ext cx="861237" cy="830997"/>
          </a:xfrm>
          <a:prstGeom prst="rect">
            <a:avLst/>
          </a:prstGeom>
          <a:noFill/>
          <a:ln>
            <a:noFill/>
          </a:ln>
        </p:spPr>
        <p:txBody>
          <a:bodyPr wrap="square" rtlCol="0">
            <a:spAutoFit/>
          </a:bodyPr>
          <a:lstStyle/>
          <a:p>
            <a:pPr algn="ctr"/>
            <a:r>
              <a:rPr lang="fr-FR" sz="1200" dirty="0" smtClean="0"/>
              <a:t>Poste de relevage Eaux brutes </a:t>
            </a:r>
            <a:endParaRPr lang="fr-FR" sz="1200" dirty="0"/>
          </a:p>
        </p:txBody>
      </p:sp>
      <p:sp>
        <p:nvSpPr>
          <p:cNvPr id="12" name="ZoneTexte 11"/>
          <p:cNvSpPr txBox="1"/>
          <p:nvPr/>
        </p:nvSpPr>
        <p:spPr>
          <a:xfrm>
            <a:off x="2059462" y="3551112"/>
            <a:ext cx="1010093" cy="461665"/>
          </a:xfrm>
          <a:prstGeom prst="rect">
            <a:avLst/>
          </a:prstGeom>
          <a:noFill/>
          <a:ln>
            <a:noFill/>
          </a:ln>
        </p:spPr>
        <p:txBody>
          <a:bodyPr wrap="square" rtlCol="0">
            <a:spAutoFit/>
          </a:bodyPr>
          <a:lstStyle/>
          <a:p>
            <a:pPr algn="ctr"/>
            <a:r>
              <a:rPr lang="fr-FR" sz="1200" dirty="0" err="1"/>
              <a:t>D</a:t>
            </a:r>
            <a:r>
              <a:rPr lang="fr-FR" sz="1200" dirty="0" err="1" smtClean="0"/>
              <a:t>éssableur</a:t>
            </a:r>
            <a:endParaRPr lang="fr-FR" sz="1200" dirty="0" smtClean="0"/>
          </a:p>
          <a:p>
            <a:pPr algn="ctr"/>
            <a:r>
              <a:rPr lang="fr-FR" sz="1200" dirty="0"/>
              <a:t>D</a:t>
            </a:r>
            <a:r>
              <a:rPr lang="fr-FR" sz="1200" dirty="0" smtClean="0"/>
              <a:t>égraisseur</a:t>
            </a:r>
            <a:endParaRPr lang="fr-FR" sz="1200" dirty="0"/>
          </a:p>
        </p:txBody>
      </p:sp>
      <p:cxnSp>
        <p:nvCxnSpPr>
          <p:cNvPr id="14" name="Connecteur droit avec flèche 13"/>
          <p:cNvCxnSpPr>
            <a:stCxn id="10" idx="3"/>
          </p:cNvCxnSpPr>
          <p:nvPr/>
        </p:nvCxnSpPr>
        <p:spPr>
          <a:xfrm flipV="1">
            <a:off x="2878171" y="3194921"/>
            <a:ext cx="402932"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059463" y="2162390"/>
            <a:ext cx="818707" cy="478465"/>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a:stCxn id="10" idx="0"/>
            <a:endCxn id="18" idx="2"/>
          </p:cNvCxnSpPr>
          <p:nvPr/>
        </p:nvCxnSpPr>
        <p:spPr>
          <a:xfrm flipH="1" flipV="1">
            <a:off x="2468817" y="2640855"/>
            <a:ext cx="1" cy="314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594979" y="1690712"/>
            <a:ext cx="2106698" cy="461665"/>
          </a:xfrm>
          <a:prstGeom prst="rect">
            <a:avLst/>
          </a:prstGeom>
          <a:noFill/>
          <a:ln>
            <a:noFill/>
          </a:ln>
        </p:spPr>
        <p:txBody>
          <a:bodyPr wrap="square" rtlCol="0">
            <a:spAutoFit/>
          </a:bodyPr>
          <a:lstStyle/>
          <a:p>
            <a:r>
              <a:rPr lang="fr-FR" sz="1200" dirty="0" smtClean="0"/>
              <a:t>Traitement des graisses, </a:t>
            </a:r>
          </a:p>
          <a:p>
            <a:r>
              <a:rPr lang="fr-FR" sz="1200" dirty="0" smtClean="0"/>
              <a:t>traitement des sables </a:t>
            </a:r>
            <a:endParaRPr lang="fr-FR" sz="1200" dirty="0"/>
          </a:p>
        </p:txBody>
      </p:sp>
      <p:sp>
        <p:nvSpPr>
          <p:cNvPr id="22" name="Rectangle 21"/>
          <p:cNvSpPr/>
          <p:nvPr/>
        </p:nvSpPr>
        <p:spPr>
          <a:xfrm>
            <a:off x="3285349" y="2640856"/>
            <a:ext cx="332509" cy="1233421"/>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avec flèche 25"/>
          <p:cNvCxnSpPr>
            <a:stCxn id="22" idx="3"/>
            <a:endCxn id="39" idx="1"/>
          </p:cNvCxnSpPr>
          <p:nvPr/>
        </p:nvCxnSpPr>
        <p:spPr>
          <a:xfrm>
            <a:off x="3617858" y="3257567"/>
            <a:ext cx="531400" cy="391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22" idx="3"/>
            <a:endCxn id="36" idx="2"/>
          </p:cNvCxnSpPr>
          <p:nvPr/>
        </p:nvCxnSpPr>
        <p:spPr>
          <a:xfrm flipV="1">
            <a:off x="3617858" y="2700207"/>
            <a:ext cx="430408" cy="557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2976480" y="2373501"/>
            <a:ext cx="1010093" cy="276999"/>
          </a:xfrm>
          <a:prstGeom prst="rect">
            <a:avLst/>
          </a:prstGeom>
          <a:noFill/>
          <a:ln>
            <a:noFill/>
          </a:ln>
        </p:spPr>
        <p:txBody>
          <a:bodyPr wrap="square" rtlCol="0">
            <a:spAutoFit/>
          </a:bodyPr>
          <a:lstStyle/>
          <a:p>
            <a:r>
              <a:rPr lang="fr-FR" sz="1200" dirty="0" smtClean="0"/>
              <a:t>Répartiteur </a:t>
            </a:r>
            <a:endParaRPr lang="fr-FR" sz="1200" dirty="0"/>
          </a:p>
        </p:txBody>
      </p:sp>
      <p:sp>
        <p:nvSpPr>
          <p:cNvPr id="36" name="Ellipse 35"/>
          <p:cNvSpPr/>
          <p:nvPr/>
        </p:nvSpPr>
        <p:spPr>
          <a:xfrm>
            <a:off x="4048266" y="2470559"/>
            <a:ext cx="486888" cy="459295"/>
          </a:xfrm>
          <a:prstGeom prst="ellipse">
            <a:avLst/>
          </a:prstGeom>
          <a:solidFill>
            <a:srgbClr val="C47E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p:cNvSpPr/>
          <p:nvPr/>
        </p:nvSpPr>
        <p:spPr>
          <a:xfrm>
            <a:off x="5036674" y="2470559"/>
            <a:ext cx="486888" cy="4592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5036674" y="3582296"/>
            <a:ext cx="486888" cy="45929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p:cNvSpPr/>
          <p:nvPr/>
        </p:nvSpPr>
        <p:spPr>
          <a:xfrm>
            <a:off x="4077955" y="3582296"/>
            <a:ext cx="486888" cy="459295"/>
          </a:xfrm>
          <a:prstGeom prst="ellipse">
            <a:avLst/>
          </a:prstGeom>
          <a:solidFill>
            <a:srgbClr val="C47E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avec flèche 43"/>
          <p:cNvCxnSpPr>
            <a:endCxn id="37" idx="2"/>
          </p:cNvCxnSpPr>
          <p:nvPr/>
        </p:nvCxnSpPr>
        <p:spPr>
          <a:xfrm flipV="1">
            <a:off x="4564843" y="2700207"/>
            <a:ext cx="471831"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a:endCxn id="38" idx="2"/>
          </p:cNvCxnSpPr>
          <p:nvPr/>
        </p:nvCxnSpPr>
        <p:spPr>
          <a:xfrm flipV="1">
            <a:off x="4585853" y="3811944"/>
            <a:ext cx="450821" cy="34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a:stCxn id="37" idx="0"/>
            <a:endCxn id="48" idx="2"/>
          </p:cNvCxnSpPr>
          <p:nvPr/>
        </p:nvCxnSpPr>
        <p:spPr>
          <a:xfrm flipV="1">
            <a:off x="5280118" y="2198544"/>
            <a:ext cx="0" cy="272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009160" y="1739249"/>
            <a:ext cx="541916" cy="459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5036674" y="4289777"/>
            <a:ext cx="541916" cy="459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avec flèche 49"/>
          <p:cNvCxnSpPr>
            <a:stCxn id="38" idx="4"/>
            <a:endCxn id="49" idx="0"/>
          </p:cNvCxnSpPr>
          <p:nvPr/>
        </p:nvCxnSpPr>
        <p:spPr>
          <a:xfrm>
            <a:off x="5280118" y="4041591"/>
            <a:ext cx="27514" cy="2481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5853839" y="3191574"/>
            <a:ext cx="1102929" cy="646331"/>
          </a:xfrm>
          <a:prstGeom prst="rect">
            <a:avLst/>
          </a:prstGeom>
          <a:noFill/>
          <a:ln>
            <a:noFill/>
          </a:ln>
        </p:spPr>
        <p:txBody>
          <a:bodyPr wrap="square" rtlCol="0">
            <a:spAutoFit/>
          </a:bodyPr>
          <a:lstStyle/>
          <a:p>
            <a:pPr algn="ctr"/>
            <a:r>
              <a:rPr lang="fr-FR" sz="1200" dirty="0" smtClean="0"/>
              <a:t>Canal de sortie </a:t>
            </a:r>
          </a:p>
          <a:p>
            <a:pPr algn="ctr"/>
            <a:r>
              <a:rPr lang="fr-FR" sz="1200" dirty="0" smtClean="0"/>
              <a:t>Venturi </a:t>
            </a:r>
            <a:endParaRPr lang="fr-FR" sz="1200" dirty="0"/>
          </a:p>
        </p:txBody>
      </p:sp>
      <p:sp>
        <p:nvSpPr>
          <p:cNvPr id="53" name="ZoneTexte 52"/>
          <p:cNvSpPr txBox="1"/>
          <p:nvPr/>
        </p:nvSpPr>
        <p:spPr>
          <a:xfrm>
            <a:off x="7924681" y="3114310"/>
            <a:ext cx="1128550" cy="461665"/>
          </a:xfrm>
          <a:prstGeom prst="rect">
            <a:avLst/>
          </a:prstGeom>
          <a:noFill/>
          <a:ln>
            <a:noFill/>
          </a:ln>
        </p:spPr>
        <p:txBody>
          <a:bodyPr wrap="square" rtlCol="0">
            <a:spAutoFit/>
          </a:bodyPr>
          <a:lstStyle/>
          <a:p>
            <a:pPr algn="ctr"/>
            <a:r>
              <a:rPr lang="fr-FR" sz="1200" dirty="0" smtClean="0"/>
              <a:t>Epaississeur statique </a:t>
            </a:r>
            <a:endParaRPr lang="fr-FR" sz="1200" dirty="0"/>
          </a:p>
        </p:txBody>
      </p:sp>
      <p:sp>
        <p:nvSpPr>
          <p:cNvPr id="54" name="ZoneTexte 53"/>
          <p:cNvSpPr txBox="1"/>
          <p:nvPr/>
        </p:nvSpPr>
        <p:spPr>
          <a:xfrm>
            <a:off x="4174909" y="4928573"/>
            <a:ext cx="1451352" cy="276999"/>
          </a:xfrm>
          <a:prstGeom prst="rect">
            <a:avLst/>
          </a:prstGeom>
          <a:noFill/>
          <a:ln>
            <a:noFill/>
          </a:ln>
        </p:spPr>
        <p:txBody>
          <a:bodyPr wrap="square" rtlCol="0">
            <a:spAutoFit/>
          </a:bodyPr>
          <a:lstStyle/>
          <a:p>
            <a:r>
              <a:rPr lang="fr-FR" sz="1200" dirty="0" smtClean="0"/>
              <a:t>Boues recirculées</a:t>
            </a:r>
            <a:endParaRPr lang="fr-FR" sz="1200" dirty="0"/>
          </a:p>
        </p:txBody>
      </p:sp>
      <p:sp>
        <p:nvSpPr>
          <p:cNvPr id="55" name="ZoneTexte 54"/>
          <p:cNvSpPr txBox="1"/>
          <p:nvPr/>
        </p:nvSpPr>
        <p:spPr>
          <a:xfrm>
            <a:off x="5421280" y="1532833"/>
            <a:ext cx="1243304" cy="830997"/>
          </a:xfrm>
          <a:prstGeom prst="rect">
            <a:avLst/>
          </a:prstGeom>
          <a:noFill/>
          <a:ln>
            <a:noFill/>
          </a:ln>
        </p:spPr>
        <p:txBody>
          <a:bodyPr wrap="square" rtlCol="0">
            <a:spAutoFit/>
          </a:bodyPr>
          <a:lstStyle/>
          <a:p>
            <a:pPr algn="ctr"/>
            <a:r>
              <a:rPr lang="fr-FR" sz="1200" dirty="0" smtClean="0"/>
              <a:t>Puits de recirculation des boues</a:t>
            </a:r>
          </a:p>
          <a:p>
            <a:pPr algn="ctr"/>
            <a:r>
              <a:rPr lang="fr-FR" sz="1200" b="1" dirty="0" smtClean="0"/>
              <a:t>File boue </a:t>
            </a:r>
            <a:endParaRPr lang="fr-FR" sz="1200" b="1" dirty="0"/>
          </a:p>
        </p:txBody>
      </p:sp>
      <p:sp>
        <p:nvSpPr>
          <p:cNvPr id="56" name="ZoneTexte 55"/>
          <p:cNvSpPr txBox="1"/>
          <p:nvPr/>
        </p:nvSpPr>
        <p:spPr>
          <a:xfrm>
            <a:off x="4735143" y="3119066"/>
            <a:ext cx="1010093" cy="276999"/>
          </a:xfrm>
          <a:prstGeom prst="rect">
            <a:avLst/>
          </a:prstGeom>
          <a:noFill/>
          <a:ln>
            <a:noFill/>
          </a:ln>
        </p:spPr>
        <p:txBody>
          <a:bodyPr wrap="square" rtlCol="0">
            <a:spAutoFit/>
          </a:bodyPr>
          <a:lstStyle/>
          <a:p>
            <a:r>
              <a:rPr lang="fr-FR" sz="1200" dirty="0" smtClean="0"/>
              <a:t>Clarificateur  </a:t>
            </a:r>
            <a:endParaRPr lang="fr-FR" sz="1200" dirty="0"/>
          </a:p>
        </p:txBody>
      </p:sp>
      <p:sp>
        <p:nvSpPr>
          <p:cNvPr id="57" name="ZoneTexte 56"/>
          <p:cNvSpPr txBox="1"/>
          <p:nvPr/>
        </p:nvSpPr>
        <p:spPr>
          <a:xfrm>
            <a:off x="3865056" y="2997113"/>
            <a:ext cx="1010093" cy="461665"/>
          </a:xfrm>
          <a:prstGeom prst="rect">
            <a:avLst/>
          </a:prstGeom>
          <a:noFill/>
          <a:ln>
            <a:noFill/>
          </a:ln>
        </p:spPr>
        <p:txBody>
          <a:bodyPr wrap="square" rtlCol="0">
            <a:spAutoFit/>
          </a:bodyPr>
          <a:lstStyle/>
          <a:p>
            <a:pPr algn="ctr"/>
            <a:r>
              <a:rPr lang="fr-FR" sz="1200" dirty="0" smtClean="0"/>
              <a:t>Bassin d’aération  </a:t>
            </a:r>
            <a:endParaRPr lang="fr-FR" sz="1200" dirty="0"/>
          </a:p>
        </p:txBody>
      </p:sp>
      <p:cxnSp>
        <p:nvCxnSpPr>
          <p:cNvPr id="59" name="Connecteur en arc 58"/>
          <p:cNvCxnSpPr>
            <a:stCxn id="48" idx="0"/>
            <a:endCxn id="36" idx="7"/>
          </p:cNvCxnSpPr>
          <p:nvPr/>
        </p:nvCxnSpPr>
        <p:spPr>
          <a:xfrm rot="16200000" flipH="1" flipV="1">
            <a:off x="4472699" y="1730401"/>
            <a:ext cx="798572" cy="816267"/>
          </a:xfrm>
          <a:prstGeom prst="curvedConnector3">
            <a:avLst>
              <a:gd name="adj1" fmla="val -28626"/>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Connecteur en arc 60"/>
          <p:cNvCxnSpPr>
            <a:stCxn id="49" idx="2"/>
            <a:endCxn id="39" idx="5"/>
          </p:cNvCxnSpPr>
          <p:nvPr/>
        </p:nvCxnSpPr>
        <p:spPr>
          <a:xfrm rot="5400000" flipH="1">
            <a:off x="4513214" y="3954655"/>
            <a:ext cx="774743" cy="814092"/>
          </a:xfrm>
          <a:prstGeom prst="curvedConnector3">
            <a:avLst>
              <a:gd name="adj1" fmla="val -29507"/>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4094437" y="1197645"/>
            <a:ext cx="1451352" cy="276999"/>
          </a:xfrm>
          <a:prstGeom prst="rect">
            <a:avLst/>
          </a:prstGeom>
          <a:noFill/>
          <a:ln>
            <a:noFill/>
          </a:ln>
        </p:spPr>
        <p:txBody>
          <a:bodyPr wrap="square" rtlCol="0">
            <a:spAutoFit/>
          </a:bodyPr>
          <a:lstStyle/>
          <a:p>
            <a:r>
              <a:rPr lang="fr-FR" sz="1200" dirty="0" smtClean="0"/>
              <a:t>Boues recirculées</a:t>
            </a:r>
            <a:endParaRPr lang="fr-FR" sz="1200" dirty="0"/>
          </a:p>
        </p:txBody>
      </p:sp>
      <p:sp>
        <p:nvSpPr>
          <p:cNvPr id="65" name="Rectangle 64"/>
          <p:cNvSpPr/>
          <p:nvPr/>
        </p:nvSpPr>
        <p:spPr>
          <a:xfrm>
            <a:off x="8294198" y="3712669"/>
            <a:ext cx="541916" cy="459295"/>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Rectangle 79"/>
          <p:cNvSpPr/>
          <p:nvPr/>
        </p:nvSpPr>
        <p:spPr>
          <a:xfrm>
            <a:off x="5828071" y="2999486"/>
            <a:ext cx="1497762" cy="1195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Rectangle 82"/>
          <p:cNvSpPr/>
          <p:nvPr/>
        </p:nvSpPr>
        <p:spPr>
          <a:xfrm>
            <a:off x="1198226" y="2965273"/>
            <a:ext cx="701749" cy="47846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5" name="Connecteur droit avec flèche 84"/>
          <p:cNvCxnSpPr>
            <a:stCxn id="7" idx="3"/>
            <a:endCxn id="83" idx="1"/>
          </p:cNvCxnSpPr>
          <p:nvPr/>
        </p:nvCxnSpPr>
        <p:spPr>
          <a:xfrm>
            <a:off x="900381" y="3194924"/>
            <a:ext cx="297845" cy="95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1089932" y="3566207"/>
            <a:ext cx="1010093" cy="276999"/>
          </a:xfrm>
          <a:prstGeom prst="rect">
            <a:avLst/>
          </a:prstGeom>
          <a:noFill/>
          <a:ln>
            <a:noFill/>
          </a:ln>
        </p:spPr>
        <p:txBody>
          <a:bodyPr wrap="square" rtlCol="0">
            <a:spAutoFit/>
          </a:bodyPr>
          <a:lstStyle/>
          <a:p>
            <a:pPr algn="ctr"/>
            <a:r>
              <a:rPr lang="fr-FR" sz="1200" dirty="0" smtClean="0"/>
              <a:t>Dégrilleur </a:t>
            </a:r>
            <a:endParaRPr lang="fr-FR" sz="1200" dirty="0"/>
          </a:p>
        </p:txBody>
      </p:sp>
      <p:sp>
        <p:nvSpPr>
          <p:cNvPr id="87" name="Rectangle 86"/>
          <p:cNvSpPr/>
          <p:nvPr/>
        </p:nvSpPr>
        <p:spPr>
          <a:xfrm>
            <a:off x="1594978" y="4233238"/>
            <a:ext cx="701749" cy="478465"/>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ZoneTexte 87"/>
          <p:cNvSpPr txBox="1"/>
          <p:nvPr/>
        </p:nvSpPr>
        <p:spPr>
          <a:xfrm>
            <a:off x="1465971" y="4711703"/>
            <a:ext cx="1010093" cy="1200329"/>
          </a:xfrm>
          <a:prstGeom prst="rect">
            <a:avLst/>
          </a:prstGeom>
          <a:noFill/>
          <a:ln>
            <a:noFill/>
          </a:ln>
        </p:spPr>
        <p:txBody>
          <a:bodyPr wrap="square" rtlCol="0">
            <a:spAutoFit/>
          </a:bodyPr>
          <a:lstStyle/>
          <a:p>
            <a:pPr algn="ctr"/>
            <a:r>
              <a:rPr lang="fr-FR" sz="1200" dirty="0"/>
              <a:t>Matières de vidange </a:t>
            </a:r>
            <a:r>
              <a:rPr lang="fr-FR" sz="1200" dirty="0" smtClean="0"/>
              <a:t>:</a:t>
            </a:r>
          </a:p>
          <a:p>
            <a:r>
              <a:rPr lang="fr-FR" sz="1200" dirty="0" smtClean="0"/>
              <a:t>- Réception</a:t>
            </a:r>
            <a:br>
              <a:rPr lang="fr-FR" sz="1200" dirty="0" smtClean="0"/>
            </a:br>
            <a:r>
              <a:rPr lang="fr-FR" sz="1200" dirty="0" smtClean="0"/>
              <a:t>- Dégrilleur</a:t>
            </a:r>
            <a:br>
              <a:rPr lang="fr-FR" sz="1200" dirty="0" smtClean="0"/>
            </a:br>
            <a:r>
              <a:rPr lang="fr-FR" sz="1200" dirty="0" smtClean="0"/>
              <a:t>- Poste de relevage</a:t>
            </a:r>
            <a:endParaRPr lang="fr-FR" sz="1200" dirty="0"/>
          </a:p>
        </p:txBody>
      </p:sp>
      <p:cxnSp>
        <p:nvCxnSpPr>
          <p:cNvPr id="90" name="Connecteur droit avec flèche 89"/>
          <p:cNvCxnSpPr>
            <a:stCxn id="87" idx="0"/>
          </p:cNvCxnSpPr>
          <p:nvPr/>
        </p:nvCxnSpPr>
        <p:spPr>
          <a:xfrm flipV="1">
            <a:off x="1945853" y="3194921"/>
            <a:ext cx="25164" cy="10383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Connecteur droit avec flèche 113"/>
          <p:cNvCxnSpPr>
            <a:stCxn id="37" idx="6"/>
            <a:endCxn id="80" idx="1"/>
          </p:cNvCxnSpPr>
          <p:nvPr/>
        </p:nvCxnSpPr>
        <p:spPr>
          <a:xfrm>
            <a:off x="5523562" y="2700207"/>
            <a:ext cx="304509" cy="35906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a:stCxn id="38" idx="6"/>
            <a:endCxn id="80" idx="1"/>
          </p:cNvCxnSpPr>
          <p:nvPr/>
        </p:nvCxnSpPr>
        <p:spPr>
          <a:xfrm flipV="1">
            <a:off x="5523562" y="3059276"/>
            <a:ext cx="304509" cy="752668"/>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a:stCxn id="65" idx="2"/>
            <a:endCxn id="119" idx="0"/>
          </p:cNvCxnSpPr>
          <p:nvPr/>
        </p:nvCxnSpPr>
        <p:spPr>
          <a:xfrm>
            <a:off x="8565156" y="4171964"/>
            <a:ext cx="7309" cy="930183"/>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9" name="Ellipse 118"/>
          <p:cNvSpPr/>
          <p:nvPr/>
        </p:nvSpPr>
        <p:spPr>
          <a:xfrm>
            <a:off x="8110642" y="5102147"/>
            <a:ext cx="923646" cy="255886"/>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ZoneTexte 119"/>
          <p:cNvSpPr txBox="1"/>
          <p:nvPr/>
        </p:nvSpPr>
        <p:spPr>
          <a:xfrm>
            <a:off x="7436622" y="5441681"/>
            <a:ext cx="1223120" cy="276999"/>
          </a:xfrm>
          <a:prstGeom prst="rect">
            <a:avLst/>
          </a:prstGeom>
          <a:noFill/>
          <a:ln>
            <a:noFill/>
          </a:ln>
        </p:spPr>
        <p:txBody>
          <a:bodyPr wrap="square" rtlCol="0">
            <a:spAutoFit/>
          </a:bodyPr>
          <a:lstStyle/>
          <a:p>
            <a:r>
              <a:rPr lang="fr-FR" sz="1200" dirty="0" smtClean="0"/>
              <a:t>Centrifugeuses</a:t>
            </a:r>
            <a:endParaRPr lang="fr-FR" sz="1200" dirty="0"/>
          </a:p>
        </p:txBody>
      </p:sp>
      <p:cxnSp>
        <p:nvCxnSpPr>
          <p:cNvPr id="121" name="Connecteur droit avec flèche 120"/>
          <p:cNvCxnSpPr/>
          <p:nvPr/>
        </p:nvCxnSpPr>
        <p:spPr>
          <a:xfrm>
            <a:off x="8565156" y="5358033"/>
            <a:ext cx="0" cy="462969"/>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p:nvCxnSpPr>
        <p:spPr>
          <a:xfrm>
            <a:off x="8017608" y="5954352"/>
            <a:ext cx="0" cy="327011"/>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a:off x="8017608" y="6281363"/>
            <a:ext cx="94269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flipV="1">
            <a:off x="8960304" y="5954352"/>
            <a:ext cx="0" cy="327011"/>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8017608" y="6040077"/>
            <a:ext cx="942696" cy="241286"/>
          </a:xfrm>
          <a:prstGeom prst="rect">
            <a:avLst/>
          </a:prstGeom>
          <a:blipFill>
            <a:blip r:embed="rId2"/>
            <a:tile tx="0" ty="0" sx="100000" sy="100000" flip="none" algn="tl"/>
          </a:bli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ZoneTexte 130"/>
          <p:cNvSpPr txBox="1"/>
          <p:nvPr/>
        </p:nvSpPr>
        <p:spPr>
          <a:xfrm>
            <a:off x="7895743" y="6303573"/>
            <a:ext cx="1451352" cy="276999"/>
          </a:xfrm>
          <a:prstGeom prst="rect">
            <a:avLst/>
          </a:prstGeom>
          <a:noFill/>
          <a:ln>
            <a:noFill/>
          </a:ln>
        </p:spPr>
        <p:txBody>
          <a:bodyPr wrap="square" rtlCol="0">
            <a:spAutoFit/>
          </a:bodyPr>
          <a:lstStyle/>
          <a:p>
            <a:r>
              <a:rPr lang="fr-FR" sz="1200" dirty="0" smtClean="0"/>
              <a:t>Benne à boues</a:t>
            </a:r>
            <a:endParaRPr lang="fr-FR" sz="1200" dirty="0"/>
          </a:p>
        </p:txBody>
      </p:sp>
      <p:grpSp>
        <p:nvGrpSpPr>
          <p:cNvPr id="134" name="Groupe 133"/>
          <p:cNvGrpSpPr/>
          <p:nvPr/>
        </p:nvGrpSpPr>
        <p:grpSpPr>
          <a:xfrm rot="10800000">
            <a:off x="3300001" y="4454573"/>
            <a:ext cx="332509" cy="323164"/>
            <a:chOff x="3373795" y="3209903"/>
            <a:chExt cx="332509" cy="323164"/>
          </a:xfrm>
        </p:grpSpPr>
        <p:sp>
          <p:nvSpPr>
            <p:cNvPr id="132" name="Ellipse 131"/>
            <p:cNvSpPr/>
            <p:nvPr/>
          </p:nvSpPr>
          <p:spPr>
            <a:xfrm>
              <a:off x="3373795" y="3209903"/>
              <a:ext cx="332509" cy="32316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Triangle isocèle 132"/>
            <p:cNvSpPr/>
            <p:nvPr/>
          </p:nvSpPr>
          <p:spPr>
            <a:xfrm>
              <a:off x="3410664" y="3227294"/>
              <a:ext cx="271386" cy="228535"/>
            </a:xfrm>
            <a:prstGeom prst="triangle">
              <a:avLst>
                <a:gd name="adj" fmla="val 4950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6" name="Groupe 135"/>
          <p:cNvGrpSpPr/>
          <p:nvPr/>
        </p:nvGrpSpPr>
        <p:grpSpPr>
          <a:xfrm rot="10800000">
            <a:off x="7060754" y="3406535"/>
            <a:ext cx="262857" cy="250064"/>
            <a:chOff x="3373795" y="3209903"/>
            <a:chExt cx="332509" cy="323164"/>
          </a:xfrm>
        </p:grpSpPr>
        <p:sp>
          <p:nvSpPr>
            <p:cNvPr id="137" name="Ellipse 136"/>
            <p:cNvSpPr/>
            <p:nvPr/>
          </p:nvSpPr>
          <p:spPr>
            <a:xfrm>
              <a:off x="3373795" y="3209903"/>
              <a:ext cx="332509" cy="32316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Triangle isocèle 137"/>
            <p:cNvSpPr/>
            <p:nvPr/>
          </p:nvSpPr>
          <p:spPr>
            <a:xfrm>
              <a:off x="3410664" y="3227294"/>
              <a:ext cx="271386" cy="228535"/>
            </a:xfrm>
            <a:prstGeom prst="triangle">
              <a:avLst>
                <a:gd name="adj" fmla="val 4950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46" name="Connecteur droit avec flèche 145"/>
          <p:cNvCxnSpPr>
            <a:stCxn id="22" idx="2"/>
          </p:cNvCxnSpPr>
          <p:nvPr/>
        </p:nvCxnSpPr>
        <p:spPr>
          <a:xfrm flipH="1">
            <a:off x="3451603" y="3874277"/>
            <a:ext cx="1" cy="1483756"/>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47" name="ZoneTexte 146"/>
          <p:cNvSpPr txBox="1"/>
          <p:nvPr/>
        </p:nvSpPr>
        <p:spPr>
          <a:xfrm>
            <a:off x="2732990" y="5472576"/>
            <a:ext cx="1451352" cy="461665"/>
          </a:xfrm>
          <a:prstGeom prst="rect">
            <a:avLst/>
          </a:prstGeom>
          <a:noFill/>
          <a:ln>
            <a:noFill/>
          </a:ln>
        </p:spPr>
        <p:txBody>
          <a:bodyPr wrap="square" rtlCol="0">
            <a:spAutoFit/>
          </a:bodyPr>
          <a:lstStyle/>
          <a:p>
            <a:pPr algn="ctr"/>
            <a:r>
              <a:rPr lang="fr-FR" sz="1200" b="1" dirty="0" smtClean="0">
                <a:solidFill>
                  <a:srgbClr val="92D050"/>
                </a:solidFill>
              </a:rPr>
              <a:t>Pompe effluent brut</a:t>
            </a:r>
            <a:endParaRPr lang="fr-FR" sz="1200" b="1" dirty="0">
              <a:solidFill>
                <a:srgbClr val="92D050"/>
              </a:solidFill>
            </a:endParaRPr>
          </a:p>
        </p:txBody>
      </p:sp>
      <p:cxnSp>
        <p:nvCxnSpPr>
          <p:cNvPr id="150" name="Connecteur droit avec flèche 149"/>
          <p:cNvCxnSpPr/>
          <p:nvPr/>
        </p:nvCxnSpPr>
        <p:spPr>
          <a:xfrm>
            <a:off x="7192183" y="3122918"/>
            <a:ext cx="0" cy="78364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52" name="ZoneTexte 151"/>
          <p:cNvSpPr txBox="1"/>
          <p:nvPr/>
        </p:nvSpPr>
        <p:spPr>
          <a:xfrm>
            <a:off x="6225061" y="3974329"/>
            <a:ext cx="1451352" cy="461665"/>
          </a:xfrm>
          <a:prstGeom prst="rect">
            <a:avLst/>
          </a:prstGeom>
          <a:noFill/>
          <a:ln>
            <a:noFill/>
          </a:ln>
        </p:spPr>
        <p:txBody>
          <a:bodyPr wrap="square" rtlCol="0">
            <a:spAutoFit/>
          </a:bodyPr>
          <a:lstStyle/>
          <a:p>
            <a:pPr algn="ctr"/>
            <a:r>
              <a:rPr lang="fr-FR" sz="1200" b="1" dirty="0" smtClean="0">
                <a:solidFill>
                  <a:srgbClr val="92D050"/>
                </a:solidFill>
              </a:rPr>
              <a:t>Pompe eau traitée</a:t>
            </a:r>
            <a:endParaRPr lang="fr-FR" sz="1200" b="1" dirty="0">
              <a:solidFill>
                <a:srgbClr val="92D050"/>
              </a:solidFill>
            </a:endParaRPr>
          </a:p>
        </p:txBody>
      </p:sp>
      <p:sp>
        <p:nvSpPr>
          <p:cNvPr id="77" name="ZoneTexte 76"/>
          <p:cNvSpPr txBox="1"/>
          <p:nvPr/>
        </p:nvSpPr>
        <p:spPr>
          <a:xfrm>
            <a:off x="5448684" y="4799762"/>
            <a:ext cx="1243304" cy="830997"/>
          </a:xfrm>
          <a:prstGeom prst="rect">
            <a:avLst/>
          </a:prstGeom>
          <a:noFill/>
          <a:ln>
            <a:noFill/>
          </a:ln>
        </p:spPr>
        <p:txBody>
          <a:bodyPr wrap="square" rtlCol="0">
            <a:spAutoFit/>
          </a:bodyPr>
          <a:lstStyle/>
          <a:p>
            <a:pPr algn="ctr"/>
            <a:r>
              <a:rPr lang="fr-FR" sz="1200" dirty="0" smtClean="0"/>
              <a:t>Puits de recirculation des boues </a:t>
            </a:r>
          </a:p>
          <a:p>
            <a:pPr algn="ctr"/>
            <a:r>
              <a:rPr lang="fr-FR" sz="1200" b="1" dirty="0" smtClean="0"/>
              <a:t>File boue</a:t>
            </a:r>
            <a:endParaRPr lang="fr-FR" sz="1200" b="1" dirty="0"/>
          </a:p>
        </p:txBody>
      </p:sp>
      <p:cxnSp>
        <p:nvCxnSpPr>
          <p:cNvPr id="23" name="Connecteur droit 22"/>
          <p:cNvCxnSpPr/>
          <p:nvPr/>
        </p:nvCxnSpPr>
        <p:spPr>
          <a:xfrm>
            <a:off x="7492542" y="1532833"/>
            <a:ext cx="0" cy="4627887"/>
          </a:xfrm>
          <a:prstGeom prst="line">
            <a:avLst/>
          </a:prstGeom>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7729923" y="2123370"/>
            <a:ext cx="1128550" cy="276999"/>
          </a:xfrm>
          <a:prstGeom prst="rect">
            <a:avLst/>
          </a:prstGeom>
          <a:noFill/>
          <a:ln>
            <a:solidFill>
              <a:schemeClr val="tx2"/>
            </a:solidFill>
          </a:ln>
        </p:spPr>
        <p:txBody>
          <a:bodyPr wrap="square" rtlCol="0">
            <a:spAutoFit/>
          </a:bodyPr>
          <a:lstStyle/>
          <a:p>
            <a:pPr algn="ctr"/>
            <a:r>
              <a:rPr lang="fr-FR" sz="1200" b="1" dirty="0" smtClean="0"/>
              <a:t>File boue</a:t>
            </a:r>
            <a:endParaRPr lang="fr-FR" sz="1200" b="1" dirty="0"/>
          </a:p>
        </p:txBody>
      </p:sp>
      <p:sp>
        <p:nvSpPr>
          <p:cNvPr id="70" name="ZoneTexte 69"/>
          <p:cNvSpPr txBox="1"/>
          <p:nvPr/>
        </p:nvSpPr>
        <p:spPr>
          <a:xfrm>
            <a:off x="4321399" y="5910339"/>
            <a:ext cx="1705970" cy="461665"/>
          </a:xfrm>
          <a:prstGeom prst="rect">
            <a:avLst/>
          </a:prstGeom>
          <a:noFill/>
        </p:spPr>
        <p:txBody>
          <a:bodyPr wrap="square" rtlCol="0">
            <a:spAutoFit/>
          </a:bodyPr>
          <a:lstStyle/>
          <a:p>
            <a:r>
              <a:rPr lang="fr-FR" sz="1200" b="1" dirty="0">
                <a:solidFill>
                  <a:srgbClr val="92D050"/>
                </a:solidFill>
              </a:rPr>
              <a:t>En vert : </a:t>
            </a:r>
            <a:r>
              <a:rPr lang="fr-FR" sz="1200" b="1" dirty="0" smtClean="0">
                <a:solidFill>
                  <a:srgbClr val="92D050"/>
                </a:solidFill>
              </a:rPr>
              <a:t>piquage </a:t>
            </a:r>
            <a:r>
              <a:rPr lang="fr-FR" sz="1200" b="1" dirty="0">
                <a:solidFill>
                  <a:srgbClr val="92D050"/>
                </a:solidFill>
              </a:rPr>
              <a:t>vers Centre d’Essais </a:t>
            </a:r>
          </a:p>
        </p:txBody>
      </p:sp>
    </p:spTree>
    <p:extLst>
      <p:ext uri="{BB962C8B-B14F-4D97-AF65-F5344CB8AC3E}">
        <p14:creationId xmlns:p14="http://schemas.microsoft.com/office/powerpoint/2010/main" val="2957586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Photo station d’épuration</a:t>
            </a:r>
            <a:endParaRPr lang="fr-FR" dirty="0"/>
          </a:p>
        </p:txBody>
      </p:sp>
      <p:sp>
        <p:nvSpPr>
          <p:cNvPr id="3" name="Espace réservé de la date 2"/>
          <p:cNvSpPr>
            <a:spLocks noGrp="1"/>
          </p:cNvSpPr>
          <p:nvPr>
            <p:ph type="dt" sz="half" idx="10"/>
          </p:nvPr>
        </p:nvSpPr>
        <p:spPr/>
        <p:txBody>
          <a:bodyPr/>
          <a:lstStyle/>
          <a:p>
            <a:r>
              <a:rPr lang="fr-FR" smtClean="0"/>
              <a:t>V2 _ 12/04/2019</a:t>
            </a:r>
            <a:endParaRPr lang="fr-FR"/>
          </a:p>
        </p:txBody>
      </p:sp>
      <p:sp>
        <p:nvSpPr>
          <p:cNvPr id="4" name="Espace réservé du pied de page 3"/>
          <p:cNvSpPr>
            <a:spLocks noGrp="1"/>
          </p:cNvSpPr>
          <p:nvPr>
            <p:ph type="ftr" sz="quarter" idx="11"/>
          </p:nvPr>
        </p:nvSpPr>
        <p:spPr/>
        <p:txBody>
          <a:bodyPr/>
          <a:lstStyle/>
          <a:p>
            <a:r>
              <a:rPr lang="fr-FR" smtClean="0"/>
              <a:t>Présentation Centre d'Essais Roger Ben Aim</a:t>
            </a:r>
            <a:endParaRPr lang="fr-FR"/>
          </a:p>
        </p:txBody>
      </p:sp>
      <p:sp>
        <p:nvSpPr>
          <p:cNvPr id="5" name="Espace réservé du numéro de diapositive 4"/>
          <p:cNvSpPr>
            <a:spLocks noGrp="1"/>
          </p:cNvSpPr>
          <p:nvPr>
            <p:ph type="sldNum" sz="quarter" idx="12"/>
          </p:nvPr>
        </p:nvSpPr>
        <p:spPr/>
        <p:txBody>
          <a:bodyPr/>
          <a:lstStyle/>
          <a:p>
            <a:fld id="{C805C2A6-3424-4207-B054-87999CA98F20}" type="slidenum">
              <a:rPr lang="fr-FR" smtClean="0"/>
              <a:t>21</a:t>
            </a:fld>
            <a:endParaRPr lang="fr-FR"/>
          </a:p>
        </p:txBody>
      </p:sp>
      <p:pic>
        <p:nvPicPr>
          <p:cNvPr id="7" name="Picture 2" descr="G:\CERBA\photo CERBA\Photo pompe STEP_CERBA\20190124_142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63" y="1805049"/>
            <a:ext cx="3681351" cy="276101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95000" y="4581086"/>
            <a:ext cx="4237325" cy="646331"/>
          </a:xfrm>
          <a:prstGeom prst="rect">
            <a:avLst/>
          </a:prstGeom>
          <a:noFill/>
        </p:spPr>
        <p:txBody>
          <a:bodyPr wrap="square" rtlCol="0">
            <a:spAutoFit/>
          </a:bodyPr>
          <a:lstStyle/>
          <a:p>
            <a:r>
              <a:rPr lang="fr-FR" dirty="0" smtClean="0"/>
              <a:t>Pompe et broyeur pour l’eau brute </a:t>
            </a:r>
            <a:endParaRPr lang="fr-FR" dirty="0"/>
          </a:p>
          <a:p>
            <a:r>
              <a:rPr lang="fr-FR" dirty="0" smtClean="0"/>
              <a:t>Vers le centre d’essais Roger Ben Aim</a:t>
            </a:r>
            <a:endParaRPr lang="fr-FR" dirty="0"/>
          </a:p>
        </p:txBody>
      </p:sp>
      <p:sp>
        <p:nvSpPr>
          <p:cNvPr id="9" name="ZoneTexte 8"/>
          <p:cNvSpPr txBox="1"/>
          <p:nvPr/>
        </p:nvSpPr>
        <p:spPr>
          <a:xfrm>
            <a:off x="2232563" y="5887627"/>
            <a:ext cx="4237325" cy="646331"/>
          </a:xfrm>
          <a:prstGeom prst="rect">
            <a:avLst/>
          </a:prstGeom>
          <a:noFill/>
        </p:spPr>
        <p:txBody>
          <a:bodyPr wrap="square" rtlCol="0">
            <a:spAutoFit/>
          </a:bodyPr>
          <a:lstStyle/>
          <a:p>
            <a:r>
              <a:rPr lang="fr-FR" dirty="0" smtClean="0"/>
              <a:t>Pompe pour l’eau traitée</a:t>
            </a:r>
            <a:endParaRPr lang="fr-FR" dirty="0"/>
          </a:p>
          <a:p>
            <a:r>
              <a:rPr lang="fr-FR" dirty="0" smtClean="0"/>
              <a:t>Vers le centre d’essais Roger Ben Aim</a:t>
            </a:r>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623196" y="2316057"/>
            <a:ext cx="4131556" cy="3098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869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Les eaux de l’usine de production d’eau potable</a:t>
            </a:r>
            <a:endParaRPr lang="fr-FR" dirty="0"/>
          </a:p>
        </p:txBody>
      </p:sp>
      <p:sp>
        <p:nvSpPr>
          <p:cNvPr id="8" name="Espace réservé du contenu 7"/>
          <p:cNvSpPr>
            <a:spLocks noGrp="1"/>
          </p:cNvSpPr>
          <p:nvPr>
            <p:ph idx="1"/>
          </p:nvPr>
        </p:nvSpPr>
        <p:spPr>
          <a:xfrm>
            <a:off x="724445" y="1365662"/>
            <a:ext cx="7886700" cy="4341038"/>
          </a:xfrm>
        </p:spPr>
        <p:txBody>
          <a:bodyPr/>
          <a:lstStyle/>
          <a:p>
            <a:r>
              <a:rPr lang="fr-FR" dirty="0" smtClean="0"/>
              <a:t>Eau de Garonne 2018</a:t>
            </a:r>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22</a:t>
            </a:fld>
            <a:endParaRPr lang="fr-F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19" y="1793834"/>
            <a:ext cx="8567821" cy="463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400795" y="2826817"/>
            <a:ext cx="1615050" cy="261610"/>
          </a:xfrm>
          <a:prstGeom prst="rect">
            <a:avLst/>
          </a:prstGeom>
          <a:noFill/>
        </p:spPr>
        <p:txBody>
          <a:bodyPr wrap="square" rtlCol="0">
            <a:spAutoFit/>
          </a:bodyPr>
          <a:lstStyle/>
          <a:p>
            <a:r>
              <a:rPr lang="fr-FR" sz="1100" dirty="0" smtClean="0"/>
              <a:t>DBO5 &lt; 2,5 mg/l</a:t>
            </a:r>
            <a:endParaRPr lang="fr-FR" sz="1100" dirty="0"/>
          </a:p>
        </p:txBody>
      </p:sp>
      <p:sp>
        <p:nvSpPr>
          <p:cNvPr id="10" name="ZoneTexte 9"/>
          <p:cNvSpPr txBox="1"/>
          <p:nvPr/>
        </p:nvSpPr>
        <p:spPr>
          <a:xfrm>
            <a:off x="3206338" y="6424236"/>
            <a:ext cx="5937662" cy="246221"/>
          </a:xfrm>
          <a:prstGeom prst="rect">
            <a:avLst/>
          </a:prstGeom>
          <a:noFill/>
        </p:spPr>
        <p:txBody>
          <a:bodyPr wrap="square" rtlCol="0">
            <a:spAutoFit/>
          </a:bodyPr>
          <a:lstStyle/>
          <a:p>
            <a:pPr algn="r"/>
            <a:r>
              <a:rPr lang="fr-FR" sz="1000" dirty="0" smtClean="0"/>
              <a:t>Données fournies par L’Agence de l’Eau Adour Garonne</a:t>
            </a:r>
            <a:endParaRPr lang="fr-FR" sz="1000" dirty="0"/>
          </a:p>
        </p:txBody>
      </p:sp>
    </p:spTree>
    <p:extLst>
      <p:ext uri="{BB962C8B-B14F-4D97-AF65-F5344CB8AC3E}">
        <p14:creationId xmlns:p14="http://schemas.microsoft.com/office/powerpoint/2010/main" val="4063773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eaux de l’usine de production d’eau potable</a:t>
            </a:r>
          </a:p>
        </p:txBody>
      </p:sp>
      <p:sp>
        <p:nvSpPr>
          <p:cNvPr id="3" name="Espace réservé du contenu 2"/>
          <p:cNvSpPr>
            <a:spLocks noGrp="1"/>
          </p:cNvSpPr>
          <p:nvPr>
            <p:ph idx="1"/>
          </p:nvPr>
        </p:nvSpPr>
        <p:spPr>
          <a:xfrm>
            <a:off x="700694" y="1334045"/>
            <a:ext cx="7886700" cy="3980770"/>
          </a:xfrm>
        </p:spPr>
        <p:txBody>
          <a:bodyPr/>
          <a:lstStyle/>
          <a:p>
            <a:r>
              <a:rPr lang="fr-FR" dirty="0" smtClean="0"/>
              <a:t>L’eau de la ville d’Agen (eau potable)</a:t>
            </a:r>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23</a:t>
            </a:fld>
            <a:endParaRPr lang="fr-FR"/>
          </a:p>
        </p:txBody>
      </p:sp>
      <p:sp>
        <p:nvSpPr>
          <p:cNvPr id="12" name="ZoneTexte 11"/>
          <p:cNvSpPr txBox="1"/>
          <p:nvPr/>
        </p:nvSpPr>
        <p:spPr>
          <a:xfrm>
            <a:off x="3206338" y="6424236"/>
            <a:ext cx="5937662" cy="246221"/>
          </a:xfrm>
          <a:prstGeom prst="rect">
            <a:avLst/>
          </a:prstGeom>
          <a:noFill/>
        </p:spPr>
        <p:txBody>
          <a:bodyPr wrap="square" rtlCol="0">
            <a:spAutoFit/>
          </a:bodyPr>
          <a:lstStyle/>
          <a:p>
            <a:pPr algn="r"/>
            <a:r>
              <a:rPr lang="fr-FR" sz="1000" dirty="0" smtClean="0"/>
              <a:t>Données fournies par l’ARS</a:t>
            </a:r>
            <a:endParaRPr lang="fr-FR" sz="1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149" y="1780600"/>
            <a:ext cx="8352430" cy="464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937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eaux de l’usine de production d’eau potable</a:t>
            </a:r>
          </a:p>
        </p:txBody>
      </p:sp>
      <p:sp>
        <p:nvSpPr>
          <p:cNvPr id="3" name="Espace réservé du contenu 2"/>
          <p:cNvSpPr>
            <a:spLocks noGrp="1"/>
          </p:cNvSpPr>
          <p:nvPr>
            <p:ph idx="1"/>
          </p:nvPr>
        </p:nvSpPr>
        <p:spPr>
          <a:xfrm>
            <a:off x="700694" y="1334045"/>
            <a:ext cx="7886700" cy="3980770"/>
          </a:xfrm>
        </p:spPr>
        <p:txBody>
          <a:bodyPr/>
          <a:lstStyle/>
          <a:p>
            <a:r>
              <a:rPr lang="fr-FR" dirty="0"/>
              <a:t>L’eau de la ville </a:t>
            </a:r>
            <a:r>
              <a:rPr lang="fr-FR" dirty="0" smtClean="0"/>
              <a:t>d’Agen </a:t>
            </a:r>
            <a:r>
              <a:rPr lang="fr-FR" dirty="0"/>
              <a:t>(eau potable)</a:t>
            </a:r>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24</a:t>
            </a:fld>
            <a:endParaRPr lang="fr-FR"/>
          </a:p>
        </p:txBody>
      </p:sp>
      <p:sp>
        <p:nvSpPr>
          <p:cNvPr id="10" name="ZoneTexte 9"/>
          <p:cNvSpPr txBox="1"/>
          <p:nvPr/>
        </p:nvSpPr>
        <p:spPr>
          <a:xfrm>
            <a:off x="3206338" y="6424236"/>
            <a:ext cx="5937662" cy="246221"/>
          </a:xfrm>
          <a:prstGeom prst="rect">
            <a:avLst/>
          </a:prstGeom>
          <a:noFill/>
        </p:spPr>
        <p:txBody>
          <a:bodyPr wrap="square" rtlCol="0">
            <a:spAutoFit/>
          </a:bodyPr>
          <a:lstStyle/>
          <a:p>
            <a:pPr algn="r"/>
            <a:r>
              <a:rPr lang="fr-FR" sz="1000" dirty="0" smtClean="0"/>
              <a:t>Données fournies par le Ministère de la Santé</a:t>
            </a:r>
            <a:endParaRPr lang="fr-FR" sz="1000" dirty="0"/>
          </a:p>
        </p:txBody>
      </p:sp>
      <p:pic>
        <p:nvPicPr>
          <p:cNvPr id="7" name="Image 6"/>
          <p:cNvPicPr>
            <a:picLocks noChangeAspect="1"/>
          </p:cNvPicPr>
          <p:nvPr/>
        </p:nvPicPr>
        <p:blipFill>
          <a:blip r:embed="rId2"/>
          <a:stretch>
            <a:fillRect/>
          </a:stretch>
        </p:blipFill>
        <p:spPr>
          <a:xfrm>
            <a:off x="564502" y="1815268"/>
            <a:ext cx="7726196" cy="4524992"/>
          </a:xfrm>
          <a:prstGeom prst="rect">
            <a:avLst/>
          </a:prstGeom>
        </p:spPr>
      </p:pic>
    </p:spTree>
    <p:extLst>
      <p:ext uri="{BB962C8B-B14F-4D97-AF65-F5344CB8AC3E}">
        <p14:creationId xmlns:p14="http://schemas.microsoft.com/office/powerpoint/2010/main" val="903458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eaux de la station d’épuration</a:t>
            </a:r>
            <a:endParaRPr lang="fr-FR" dirty="0"/>
          </a:p>
        </p:txBody>
      </p:sp>
      <p:sp>
        <p:nvSpPr>
          <p:cNvPr id="7" name="Espace réservé du contenu 6"/>
          <p:cNvSpPr>
            <a:spLocks noGrp="1"/>
          </p:cNvSpPr>
          <p:nvPr>
            <p:ph idx="1"/>
          </p:nvPr>
        </p:nvSpPr>
        <p:spPr>
          <a:xfrm>
            <a:off x="281354" y="1298419"/>
            <a:ext cx="8862645" cy="3980770"/>
          </a:xfrm>
        </p:spPr>
        <p:txBody>
          <a:bodyPr/>
          <a:lstStyle/>
          <a:p>
            <a:r>
              <a:rPr lang="fr-FR" dirty="0"/>
              <a:t>Les eaux </a:t>
            </a:r>
            <a:r>
              <a:rPr lang="fr-FR" dirty="0" smtClean="0"/>
              <a:t>brutes de la STEU d’Agen </a:t>
            </a:r>
            <a:r>
              <a:rPr lang="fr-FR" sz="1800" dirty="0" smtClean="0"/>
              <a:t>(après dégrillage</a:t>
            </a:r>
            <a:r>
              <a:rPr lang="fr-FR" sz="1800" dirty="0"/>
              <a:t>, dessablage, </a:t>
            </a:r>
            <a:r>
              <a:rPr lang="fr-FR" sz="1800" dirty="0" smtClean="0"/>
              <a:t>dégraissage)</a:t>
            </a:r>
            <a:endParaRPr lang="fr-FR" sz="1800" dirty="0"/>
          </a:p>
          <a:p>
            <a:pPr lvl="1"/>
            <a:endParaRPr lang="fr-FR" dirty="0"/>
          </a:p>
          <a:p>
            <a:endParaRPr lang="fr-FR" dirty="0"/>
          </a:p>
        </p:txBody>
      </p:sp>
      <p:sp>
        <p:nvSpPr>
          <p:cNvPr id="3" name="Espace réservé de la date 2"/>
          <p:cNvSpPr>
            <a:spLocks noGrp="1"/>
          </p:cNvSpPr>
          <p:nvPr>
            <p:ph type="dt" sz="half" idx="10"/>
          </p:nvPr>
        </p:nvSpPr>
        <p:spPr/>
        <p:txBody>
          <a:bodyPr/>
          <a:lstStyle/>
          <a:p>
            <a:r>
              <a:rPr lang="fr-FR" smtClean="0"/>
              <a:t>V2 _ 12/04/2019</a:t>
            </a:r>
            <a:endParaRPr lang="fr-FR" dirty="0"/>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dirty="0"/>
          </a:p>
        </p:txBody>
      </p:sp>
      <p:sp>
        <p:nvSpPr>
          <p:cNvPr id="4" name="Espace réservé du numéro de diapositive 3"/>
          <p:cNvSpPr>
            <a:spLocks noGrp="1"/>
          </p:cNvSpPr>
          <p:nvPr>
            <p:ph type="sldNum" sz="quarter" idx="12"/>
          </p:nvPr>
        </p:nvSpPr>
        <p:spPr/>
        <p:txBody>
          <a:bodyPr/>
          <a:lstStyle/>
          <a:p>
            <a:fld id="{C805C2A6-3424-4207-B054-87999CA98F20}" type="slidenum">
              <a:rPr lang="fr-FR" smtClean="0"/>
              <a:pPr/>
              <a:t>25</a:t>
            </a:fld>
            <a:endParaRPr lang="fr-FR" dirty="0"/>
          </a:p>
        </p:txBody>
      </p:sp>
      <p:sp>
        <p:nvSpPr>
          <p:cNvPr id="2" name="ZoneTexte 1"/>
          <p:cNvSpPr txBox="1"/>
          <p:nvPr/>
        </p:nvSpPr>
        <p:spPr>
          <a:xfrm>
            <a:off x="6246422" y="6388611"/>
            <a:ext cx="2897578" cy="246221"/>
          </a:xfrm>
          <a:prstGeom prst="rect">
            <a:avLst/>
          </a:prstGeom>
          <a:noFill/>
        </p:spPr>
        <p:txBody>
          <a:bodyPr wrap="square" rtlCol="0">
            <a:spAutoFit/>
          </a:bodyPr>
          <a:lstStyle/>
          <a:p>
            <a:r>
              <a:rPr lang="fr-FR" sz="1000" dirty="0" smtClean="0"/>
              <a:t>Prélèvements et analyses réalisées par l’IFTS</a:t>
            </a:r>
            <a:endParaRPr lang="fr-FR" sz="1000" dirty="0"/>
          </a:p>
        </p:txBody>
      </p:sp>
      <p:pic>
        <p:nvPicPr>
          <p:cNvPr id="8" name="Image 7"/>
          <p:cNvPicPr>
            <a:picLocks noChangeAspect="1"/>
          </p:cNvPicPr>
          <p:nvPr/>
        </p:nvPicPr>
        <p:blipFill>
          <a:blip r:embed="rId3"/>
          <a:stretch>
            <a:fillRect/>
          </a:stretch>
        </p:blipFill>
        <p:spPr>
          <a:xfrm>
            <a:off x="707063" y="1859083"/>
            <a:ext cx="7808287" cy="4485780"/>
          </a:xfrm>
          <a:prstGeom prst="rect">
            <a:avLst/>
          </a:prstGeom>
        </p:spPr>
      </p:pic>
    </p:spTree>
    <p:extLst>
      <p:ext uri="{BB962C8B-B14F-4D97-AF65-F5344CB8AC3E}">
        <p14:creationId xmlns:p14="http://schemas.microsoft.com/office/powerpoint/2010/main" val="1580688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eaux de la station d’épuration</a:t>
            </a:r>
          </a:p>
        </p:txBody>
      </p:sp>
      <p:sp>
        <p:nvSpPr>
          <p:cNvPr id="3" name="Espace réservé du contenu 2"/>
          <p:cNvSpPr>
            <a:spLocks noGrp="1"/>
          </p:cNvSpPr>
          <p:nvPr>
            <p:ph idx="1"/>
          </p:nvPr>
        </p:nvSpPr>
        <p:spPr>
          <a:xfrm>
            <a:off x="748196" y="1374000"/>
            <a:ext cx="7886700" cy="3980770"/>
          </a:xfrm>
        </p:spPr>
        <p:txBody>
          <a:bodyPr/>
          <a:lstStyle/>
          <a:p>
            <a:r>
              <a:rPr lang="fr-FR" dirty="0" smtClean="0"/>
              <a:t>Les eaux traitées de la STEU d’Agen</a:t>
            </a:r>
          </a:p>
          <a:p>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26</a:t>
            </a:fld>
            <a:endParaRPr lang="fr-FR"/>
          </a:p>
        </p:txBody>
      </p:sp>
      <p:sp>
        <p:nvSpPr>
          <p:cNvPr id="10" name="ZoneTexte 9"/>
          <p:cNvSpPr txBox="1"/>
          <p:nvPr/>
        </p:nvSpPr>
        <p:spPr>
          <a:xfrm>
            <a:off x="4946469" y="6388611"/>
            <a:ext cx="4197531" cy="246221"/>
          </a:xfrm>
          <a:prstGeom prst="rect">
            <a:avLst/>
          </a:prstGeom>
          <a:noFill/>
        </p:spPr>
        <p:txBody>
          <a:bodyPr wrap="square" rtlCol="0">
            <a:spAutoFit/>
          </a:bodyPr>
          <a:lstStyle/>
          <a:p>
            <a:r>
              <a:rPr lang="fr-FR" sz="1000" dirty="0" smtClean="0"/>
              <a:t>Prélèvements et analyses réalisées par VEOLIA / EAU de GARONNE</a:t>
            </a:r>
            <a:endParaRPr lang="fr-FR" sz="1000" dirty="0"/>
          </a:p>
        </p:txBody>
      </p:sp>
      <p:pic>
        <p:nvPicPr>
          <p:cNvPr id="7" name="Image 6"/>
          <p:cNvPicPr>
            <a:picLocks noChangeAspect="1"/>
          </p:cNvPicPr>
          <p:nvPr/>
        </p:nvPicPr>
        <p:blipFill>
          <a:blip r:embed="rId2"/>
          <a:stretch>
            <a:fillRect/>
          </a:stretch>
        </p:blipFill>
        <p:spPr>
          <a:xfrm>
            <a:off x="457198" y="1980073"/>
            <a:ext cx="8058151" cy="4244211"/>
          </a:xfrm>
          <a:prstGeom prst="rect">
            <a:avLst/>
          </a:prstGeom>
        </p:spPr>
      </p:pic>
    </p:spTree>
    <p:extLst>
      <p:ext uri="{BB962C8B-B14F-4D97-AF65-F5344CB8AC3E}">
        <p14:creationId xmlns:p14="http://schemas.microsoft.com/office/powerpoint/2010/main" val="3695086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Autres</a:t>
            </a:r>
            <a:endParaRPr lang="fr-FR" dirty="0"/>
          </a:p>
        </p:txBody>
      </p:sp>
      <p:sp>
        <p:nvSpPr>
          <p:cNvPr id="3" name="Espace réservé du contenu 2"/>
          <p:cNvSpPr>
            <a:spLocks noGrp="1"/>
          </p:cNvSpPr>
          <p:nvPr>
            <p:ph idx="1"/>
          </p:nvPr>
        </p:nvSpPr>
        <p:spPr>
          <a:xfrm>
            <a:off x="713812" y="1364423"/>
            <a:ext cx="7886700" cy="3980770"/>
          </a:xfrm>
        </p:spPr>
        <p:txBody>
          <a:bodyPr/>
          <a:lstStyle/>
          <a:p>
            <a:r>
              <a:rPr lang="fr-FR" dirty="0" smtClean="0"/>
              <a:t>Les boues disponibles :</a:t>
            </a:r>
          </a:p>
          <a:p>
            <a:endParaRPr lang="fr-FR" dirty="0" smtClean="0"/>
          </a:p>
          <a:p>
            <a:pPr lvl="1"/>
            <a:r>
              <a:rPr lang="fr-FR" dirty="0" smtClean="0"/>
              <a:t>Concentration en boues du bassin d’aération MS = 5 à 6 g/l</a:t>
            </a:r>
          </a:p>
          <a:p>
            <a:pPr lvl="1"/>
            <a:r>
              <a:rPr lang="fr-FR" dirty="0" smtClean="0"/>
              <a:t>Concentration en boues recirculées MS = 12 à 14 g/l</a:t>
            </a:r>
          </a:p>
          <a:p>
            <a:pPr lvl="1"/>
            <a:r>
              <a:rPr lang="fr-FR" dirty="0" smtClean="0"/>
              <a:t>Concentration en boues épaissies MS = 25 à 30 g/l</a:t>
            </a:r>
          </a:p>
          <a:p>
            <a:pPr marL="180975" lvl="1" indent="0">
              <a:buNone/>
            </a:pPr>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27</a:t>
            </a:fld>
            <a:endParaRPr lang="fr-FR"/>
          </a:p>
        </p:txBody>
      </p:sp>
      <p:pic>
        <p:nvPicPr>
          <p:cNvPr id="5122" name="Picture 2" descr="G:\CERBA\STEP_Rouquet\photo STEP Rouquet\visite du 13-12-2018\DSCN61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2243" y="3763926"/>
            <a:ext cx="3565450" cy="267408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371061" y="5699350"/>
            <a:ext cx="2541182" cy="738664"/>
          </a:xfrm>
          <a:prstGeom prst="rect">
            <a:avLst/>
          </a:prstGeom>
          <a:noFill/>
        </p:spPr>
        <p:txBody>
          <a:bodyPr wrap="square" rtlCol="0">
            <a:spAutoFit/>
          </a:bodyPr>
          <a:lstStyle/>
          <a:p>
            <a:pPr algn="ctr"/>
            <a:r>
              <a:rPr lang="fr-FR" sz="1400" dirty="0" smtClean="0"/>
              <a:t>Piquage pour prélèvement des boues épaissies (épaississeur statique)</a:t>
            </a:r>
            <a:endParaRPr lang="fr-FR" sz="1400" dirty="0"/>
          </a:p>
        </p:txBody>
      </p:sp>
    </p:spTree>
    <p:extLst>
      <p:ext uri="{BB962C8B-B14F-4D97-AF65-F5344CB8AC3E}">
        <p14:creationId xmlns:p14="http://schemas.microsoft.com/office/powerpoint/2010/main" val="20738971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4 - </a:t>
            </a:r>
            <a:r>
              <a:rPr lang="fr-FR" dirty="0"/>
              <a:t>Les eaux de références</a:t>
            </a:r>
            <a:br>
              <a:rPr lang="fr-FR" dirty="0"/>
            </a:br>
            <a:endParaRPr lang="fr-FR" dirty="0"/>
          </a:p>
        </p:txBody>
      </p:sp>
      <p:sp>
        <p:nvSpPr>
          <p:cNvPr id="4" name="Espace réservé de la date 3"/>
          <p:cNvSpPr>
            <a:spLocks noGrp="1"/>
          </p:cNvSpPr>
          <p:nvPr>
            <p:ph type="dt" sz="half" idx="2"/>
          </p:nvPr>
        </p:nvSpPr>
        <p:spPr/>
        <p:txBody>
          <a:bodyPr/>
          <a:lstStyle/>
          <a:p>
            <a:r>
              <a:rPr lang="fr-FR" smtClean="0"/>
              <a:t>V2 _ 12/04/2019</a:t>
            </a:r>
            <a:endParaRPr lang="fr-FR"/>
          </a:p>
        </p:txBody>
      </p:sp>
      <p:sp>
        <p:nvSpPr>
          <p:cNvPr id="6" name="Espace réservé du numéro de diapositive 5"/>
          <p:cNvSpPr>
            <a:spLocks noGrp="1"/>
          </p:cNvSpPr>
          <p:nvPr>
            <p:ph type="sldNum" sz="quarter" idx="4"/>
          </p:nvPr>
        </p:nvSpPr>
        <p:spPr/>
        <p:txBody>
          <a:bodyPr/>
          <a:lstStyle/>
          <a:p>
            <a:fld id="{C805C2A6-3424-4207-B054-87999CA98F20}" type="slidenum">
              <a:rPr lang="fr-FR" smtClean="0"/>
              <a:t>28</a:t>
            </a:fld>
            <a:endParaRPr lang="fr-FR"/>
          </a:p>
        </p:txBody>
      </p:sp>
      <p:sp>
        <p:nvSpPr>
          <p:cNvPr id="5" name="Espace réservé du pied de page 4"/>
          <p:cNvSpPr>
            <a:spLocks noGrp="1"/>
          </p:cNvSpPr>
          <p:nvPr>
            <p:ph type="ftr" sz="quarter" idx="3"/>
          </p:nvPr>
        </p:nvSpPr>
        <p:spPr/>
        <p:txBody>
          <a:bodyPr/>
          <a:lstStyle/>
          <a:p>
            <a:r>
              <a:rPr lang="fr-FR" smtClean="0"/>
              <a:t>Présentation Centre d'Essais Roger Ben Aim</a:t>
            </a:r>
            <a:endParaRPr lang="fr-FR"/>
          </a:p>
        </p:txBody>
      </p:sp>
    </p:spTree>
    <p:extLst>
      <p:ext uri="{BB962C8B-B14F-4D97-AF65-F5344CB8AC3E}">
        <p14:creationId xmlns:p14="http://schemas.microsoft.com/office/powerpoint/2010/main" val="580429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Eaux de références</a:t>
            </a:r>
            <a:endParaRPr lang="fr-FR" dirty="0"/>
          </a:p>
        </p:txBody>
      </p:sp>
      <p:sp>
        <p:nvSpPr>
          <p:cNvPr id="3" name="Espace réservé du contenu 2"/>
          <p:cNvSpPr>
            <a:spLocks noGrp="1"/>
          </p:cNvSpPr>
          <p:nvPr>
            <p:ph sz="half" idx="1"/>
          </p:nvPr>
        </p:nvSpPr>
        <p:spPr>
          <a:xfrm>
            <a:off x="479153" y="1294410"/>
            <a:ext cx="8058150" cy="5367647"/>
          </a:xfrm>
        </p:spPr>
        <p:txBody>
          <a:bodyPr>
            <a:normAutofit/>
          </a:bodyPr>
          <a:lstStyle/>
          <a:p>
            <a:pPr algn="just"/>
            <a:r>
              <a:rPr lang="fr-FR" sz="2000" dirty="0" smtClean="0"/>
              <a:t>Constitution d’effluents synthétiques à partir des eaux disponibles et dopage en composés connus</a:t>
            </a:r>
          </a:p>
          <a:p>
            <a:pPr marL="352425" lvl="2" algn="just">
              <a:spcBef>
                <a:spcPts val="1000"/>
              </a:spcBef>
            </a:pPr>
            <a:r>
              <a:rPr lang="fr-FR" sz="1800" dirty="0">
                <a:solidFill>
                  <a:schemeClr val="accent2"/>
                </a:solidFill>
              </a:rPr>
              <a:t>Le choix d’une eau de référence repose sur </a:t>
            </a:r>
            <a:r>
              <a:rPr lang="fr-FR" sz="1800" dirty="0" smtClean="0">
                <a:solidFill>
                  <a:schemeClr val="accent2"/>
                </a:solidFill>
              </a:rPr>
              <a:t>l’intérêt, </a:t>
            </a:r>
            <a:r>
              <a:rPr lang="fr-FR" sz="1800" dirty="0">
                <a:solidFill>
                  <a:schemeClr val="accent2"/>
                </a:solidFill>
              </a:rPr>
              <a:t>que nous avons jugé </a:t>
            </a:r>
            <a:r>
              <a:rPr lang="fr-FR" sz="1800" dirty="0" smtClean="0">
                <a:solidFill>
                  <a:schemeClr val="accent2"/>
                </a:solidFill>
              </a:rPr>
              <a:t>prioritaire, </a:t>
            </a:r>
            <a:r>
              <a:rPr lang="fr-FR" sz="1800" dirty="0">
                <a:solidFill>
                  <a:schemeClr val="accent2"/>
                </a:solidFill>
              </a:rPr>
              <a:t>de maitriser les caractéristiques du fluide d’essai.</a:t>
            </a:r>
          </a:p>
          <a:p>
            <a:pPr algn="just"/>
            <a:endParaRPr lang="fr-FR" sz="1800" dirty="0" smtClean="0"/>
          </a:p>
          <a:p>
            <a:pPr lvl="1" algn="just"/>
            <a:r>
              <a:rPr lang="fr-FR" sz="1800" dirty="0" smtClean="0"/>
              <a:t>Détermination des caractéristiques d’un effluent réel :</a:t>
            </a:r>
          </a:p>
          <a:p>
            <a:pPr lvl="2" algn="just"/>
            <a:r>
              <a:rPr lang="fr-FR" sz="1800" dirty="0" smtClean="0"/>
              <a:t>Recherches bibliographiques </a:t>
            </a:r>
            <a:endParaRPr lang="fr-FR" sz="1800" dirty="0"/>
          </a:p>
          <a:p>
            <a:pPr lvl="2" algn="just"/>
            <a:r>
              <a:rPr lang="fr-FR" sz="1800" dirty="0" smtClean="0"/>
              <a:t>Analyses </a:t>
            </a:r>
            <a:r>
              <a:rPr lang="fr-FR" sz="1800" dirty="0"/>
              <a:t>de l’effluent </a:t>
            </a:r>
          </a:p>
          <a:p>
            <a:pPr lvl="1" algn="just"/>
            <a:endParaRPr lang="fr-FR" sz="1800" dirty="0" smtClean="0"/>
          </a:p>
          <a:p>
            <a:pPr lvl="1" algn="just"/>
            <a:r>
              <a:rPr lang="fr-FR" sz="1800" dirty="0"/>
              <a:t>Détermination des </a:t>
            </a:r>
            <a:r>
              <a:rPr lang="fr-FR" sz="1800" dirty="0" smtClean="0"/>
              <a:t>caractéristiques </a:t>
            </a:r>
            <a:r>
              <a:rPr lang="fr-FR" sz="1800" dirty="0"/>
              <a:t>de l’effluent </a:t>
            </a:r>
            <a:r>
              <a:rPr lang="fr-FR" sz="1800" dirty="0" smtClean="0"/>
              <a:t>synthétique :</a:t>
            </a:r>
          </a:p>
          <a:p>
            <a:pPr lvl="2" algn="just"/>
            <a:r>
              <a:rPr lang="fr-FR" sz="1800" dirty="0" smtClean="0"/>
              <a:t>Recherches bibliographiques </a:t>
            </a:r>
            <a:endParaRPr lang="fr-FR" sz="1800" dirty="0"/>
          </a:p>
          <a:p>
            <a:pPr lvl="2" algn="just"/>
            <a:r>
              <a:rPr lang="fr-FR" sz="1800" dirty="0"/>
              <a:t>Choix des polluants représentatifs </a:t>
            </a:r>
          </a:p>
          <a:p>
            <a:pPr lvl="2" algn="just"/>
            <a:r>
              <a:rPr lang="fr-FR" sz="1800" dirty="0" smtClean="0"/>
              <a:t>Essais </a:t>
            </a:r>
            <a:r>
              <a:rPr lang="fr-FR" sz="1800" dirty="0"/>
              <a:t>laboratoire de </a:t>
            </a:r>
            <a:r>
              <a:rPr lang="fr-FR" sz="1800" dirty="0" smtClean="0"/>
              <a:t>reconstitution de l’effluent</a:t>
            </a:r>
            <a:endParaRPr lang="fr-FR" sz="1800" dirty="0"/>
          </a:p>
          <a:p>
            <a:pPr lvl="2" algn="just"/>
            <a:r>
              <a:rPr lang="fr-FR" sz="1800" dirty="0" smtClean="0"/>
              <a:t>Analyses </a:t>
            </a:r>
            <a:r>
              <a:rPr lang="fr-FR" sz="1800" dirty="0"/>
              <a:t>de l’effluent </a:t>
            </a:r>
            <a:r>
              <a:rPr lang="fr-FR" sz="1800" dirty="0" smtClean="0"/>
              <a:t>synthétique</a:t>
            </a:r>
            <a:endParaRPr lang="fr-FR" sz="1800" dirty="0"/>
          </a:p>
        </p:txBody>
      </p:sp>
      <p:sp>
        <p:nvSpPr>
          <p:cNvPr id="5" name="Espace réservé de la date 4"/>
          <p:cNvSpPr>
            <a:spLocks noGrp="1"/>
          </p:cNvSpPr>
          <p:nvPr>
            <p:ph type="dt" sz="half" idx="10"/>
          </p:nvPr>
        </p:nvSpPr>
        <p:spPr/>
        <p:txBody>
          <a:bodyPr/>
          <a:lstStyle/>
          <a:p>
            <a:r>
              <a:rPr lang="fr-FR" smtClean="0"/>
              <a:t>V2 _ 12/04/2019</a:t>
            </a:r>
            <a:endParaRPr lang="fr-FR"/>
          </a:p>
        </p:txBody>
      </p:sp>
      <p:sp>
        <p:nvSpPr>
          <p:cNvPr id="7" name="Espace réservé du numéro de diapositive 6"/>
          <p:cNvSpPr>
            <a:spLocks noGrp="1"/>
          </p:cNvSpPr>
          <p:nvPr>
            <p:ph type="sldNum" sz="quarter" idx="12"/>
          </p:nvPr>
        </p:nvSpPr>
        <p:spPr/>
        <p:txBody>
          <a:bodyPr/>
          <a:lstStyle/>
          <a:p>
            <a:fld id="{C805C2A6-3424-4207-B054-87999CA98F20}" type="slidenum">
              <a:rPr lang="fr-FR" smtClean="0"/>
              <a:t>29</a:t>
            </a:fld>
            <a:endParaRPr lang="fr-FR"/>
          </a:p>
        </p:txBody>
      </p:sp>
      <p:sp>
        <p:nvSpPr>
          <p:cNvPr id="4" name="Espace réservé du pied de page 3"/>
          <p:cNvSpPr>
            <a:spLocks noGrp="1"/>
          </p:cNvSpPr>
          <p:nvPr>
            <p:ph type="ftr" sz="quarter" idx="11"/>
          </p:nvPr>
        </p:nvSpPr>
        <p:spPr/>
        <p:txBody>
          <a:bodyPr/>
          <a:lstStyle/>
          <a:p>
            <a:r>
              <a:rPr lang="fr-FR" smtClean="0"/>
              <a:t>Présentation Centre d'Essais Roger Ben Aim</a:t>
            </a:r>
            <a:endParaRPr lang="fr-FR"/>
          </a:p>
        </p:txBody>
      </p:sp>
    </p:spTree>
    <p:extLst>
      <p:ext uri="{BB962C8B-B14F-4D97-AF65-F5344CB8AC3E}">
        <p14:creationId xmlns:p14="http://schemas.microsoft.com/office/powerpoint/2010/main" val="3155188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 Présentation </a:t>
            </a:r>
            <a:r>
              <a:rPr lang="fr-FR" dirty="0"/>
              <a:t>du bâtiment et de ses fonctions</a:t>
            </a:r>
          </a:p>
        </p:txBody>
      </p:sp>
      <p:sp>
        <p:nvSpPr>
          <p:cNvPr id="3" name="Espace réservé de la date 2"/>
          <p:cNvSpPr>
            <a:spLocks noGrp="1"/>
          </p:cNvSpPr>
          <p:nvPr>
            <p:ph type="dt" sz="half" idx="2"/>
          </p:nvPr>
        </p:nvSpPr>
        <p:spPr/>
        <p:txBody>
          <a:bodyPr/>
          <a:lstStyle/>
          <a:p>
            <a:r>
              <a:rPr lang="fr-FR" smtClean="0"/>
              <a:t>V2 _ 12/04/2019</a:t>
            </a:r>
            <a:endParaRPr lang="fr-FR" dirty="0"/>
          </a:p>
        </p:txBody>
      </p:sp>
      <p:sp>
        <p:nvSpPr>
          <p:cNvPr id="4" name="Espace réservé du numéro de diapositive 3"/>
          <p:cNvSpPr>
            <a:spLocks noGrp="1"/>
          </p:cNvSpPr>
          <p:nvPr>
            <p:ph type="sldNum" sz="quarter" idx="4"/>
          </p:nvPr>
        </p:nvSpPr>
        <p:spPr/>
        <p:txBody>
          <a:bodyPr/>
          <a:lstStyle/>
          <a:p>
            <a:fld id="{C805C2A6-3424-4207-B054-87999CA98F20}" type="slidenum">
              <a:rPr lang="fr-FR" smtClean="0"/>
              <a:pPr/>
              <a:t>3</a:t>
            </a:fld>
            <a:endParaRPr lang="fr-FR" dirty="0"/>
          </a:p>
        </p:txBody>
      </p:sp>
      <p:sp>
        <p:nvSpPr>
          <p:cNvPr id="5" name="Espace réservé du pied de page 4"/>
          <p:cNvSpPr>
            <a:spLocks noGrp="1"/>
          </p:cNvSpPr>
          <p:nvPr>
            <p:ph type="ftr" sz="quarter" idx="3"/>
          </p:nvPr>
        </p:nvSpPr>
        <p:spPr/>
        <p:txBody>
          <a:bodyPr/>
          <a:lstStyle/>
          <a:p>
            <a:r>
              <a:rPr lang="fr-FR" smtClean="0"/>
              <a:t>Présentation Centre d'Essais Roger Ben Aim</a:t>
            </a:r>
            <a:endParaRPr lang="fr-FR" dirty="0"/>
          </a:p>
        </p:txBody>
      </p:sp>
    </p:spTree>
    <p:extLst>
      <p:ext uri="{BB962C8B-B14F-4D97-AF65-F5344CB8AC3E}">
        <p14:creationId xmlns:p14="http://schemas.microsoft.com/office/powerpoint/2010/main" val="1745144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Eau de référence</a:t>
            </a:r>
          </a:p>
        </p:txBody>
      </p:sp>
      <p:sp>
        <p:nvSpPr>
          <p:cNvPr id="3" name="Espace réservé du contenu 2"/>
          <p:cNvSpPr>
            <a:spLocks noGrp="1"/>
          </p:cNvSpPr>
          <p:nvPr>
            <p:ph idx="1"/>
          </p:nvPr>
        </p:nvSpPr>
        <p:spPr>
          <a:xfrm>
            <a:off x="813344" y="1398383"/>
            <a:ext cx="8330656" cy="3664936"/>
          </a:xfrm>
        </p:spPr>
        <p:txBody>
          <a:bodyPr>
            <a:normAutofit lnSpcReduction="10000"/>
          </a:bodyPr>
          <a:lstStyle/>
          <a:p>
            <a:r>
              <a:rPr lang="fr-FR" dirty="0"/>
              <a:t>Reconstitution de l’eau de référence avec :</a:t>
            </a:r>
          </a:p>
          <a:p>
            <a:pPr lvl="1"/>
            <a:r>
              <a:rPr lang="fr-FR" dirty="0"/>
              <a:t>Substances chimiques </a:t>
            </a:r>
          </a:p>
          <a:p>
            <a:pPr lvl="1"/>
            <a:r>
              <a:rPr lang="fr-FR" dirty="0"/>
              <a:t>Effluents souhaités</a:t>
            </a:r>
          </a:p>
          <a:p>
            <a:pPr lvl="1"/>
            <a:r>
              <a:rPr lang="fr-FR" dirty="0"/>
              <a:t>Déchets ou polluants divers</a:t>
            </a:r>
          </a:p>
          <a:p>
            <a:pPr lvl="1"/>
            <a:r>
              <a:rPr lang="fr-FR" dirty="0"/>
              <a:t>…</a:t>
            </a:r>
          </a:p>
          <a:p>
            <a:endParaRPr lang="fr-FR" dirty="0" smtClean="0"/>
          </a:p>
          <a:p>
            <a:r>
              <a:rPr lang="fr-FR" dirty="0" smtClean="0"/>
              <a:t>Exemple de polluant modèle</a:t>
            </a:r>
          </a:p>
          <a:p>
            <a:pPr lvl="1"/>
            <a:r>
              <a:rPr lang="fr-FR" dirty="0" smtClean="0"/>
              <a:t>Des substances connues et caractérisées seront utilisées pour représenter des pollutions </a:t>
            </a:r>
          </a:p>
          <a:p>
            <a:pPr lvl="1"/>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30</a:t>
            </a:fld>
            <a:endParaRPr lang="fr-FR"/>
          </a:p>
        </p:txBody>
      </p:sp>
      <p:graphicFrame>
        <p:nvGraphicFramePr>
          <p:cNvPr id="8" name="Tableau 7"/>
          <p:cNvGraphicFramePr>
            <a:graphicFrameLocks noGrp="1"/>
          </p:cNvGraphicFramePr>
          <p:nvPr>
            <p:extLst>
              <p:ext uri="{D42A27DB-BD31-4B8C-83A1-F6EECF244321}">
                <p14:modId xmlns:p14="http://schemas.microsoft.com/office/powerpoint/2010/main" val="1044907712"/>
              </p:ext>
            </p:extLst>
          </p:nvPr>
        </p:nvGraphicFramePr>
        <p:xfrm>
          <a:off x="1463753" y="5018056"/>
          <a:ext cx="6096000" cy="1478280"/>
        </p:xfrm>
        <a:graphic>
          <a:graphicData uri="http://schemas.openxmlformats.org/drawingml/2006/table">
            <a:tbl>
              <a:tblPr firstRow="1" bandRow="1">
                <a:tableStyleId>{3B4B98B0-60AC-42C2-AFA5-B58CD77FA1E5}</a:tableStyleId>
              </a:tblPr>
              <a:tblGrid>
                <a:gridCol w="3048000"/>
                <a:gridCol w="3048000"/>
              </a:tblGrid>
              <a:tr h="370840">
                <a:tc>
                  <a:txBody>
                    <a:bodyPr/>
                    <a:lstStyle/>
                    <a:p>
                      <a:pPr algn="ctr"/>
                      <a:r>
                        <a:rPr lang="fr-FR" dirty="0" smtClean="0"/>
                        <a:t>Substance</a:t>
                      </a:r>
                      <a:r>
                        <a:rPr lang="fr-FR" baseline="0" dirty="0" smtClean="0"/>
                        <a:t> connue</a:t>
                      </a:r>
                      <a:r>
                        <a:rPr lang="fr-FR" dirty="0" smtClean="0"/>
                        <a:t> </a:t>
                      </a:r>
                      <a:endParaRPr lang="fr-FR" dirty="0"/>
                    </a:p>
                  </a:txBody>
                  <a:tcPr/>
                </a:tc>
                <a:tc>
                  <a:txBody>
                    <a:bodyPr/>
                    <a:lstStyle/>
                    <a:p>
                      <a:pPr algn="ctr"/>
                      <a:r>
                        <a:rPr lang="fr-FR" dirty="0" smtClean="0"/>
                        <a:t>Pollution</a:t>
                      </a:r>
                      <a:endParaRPr lang="fr-FR" dirty="0"/>
                    </a:p>
                  </a:txBody>
                  <a:tcPr/>
                </a:tc>
              </a:tr>
              <a:tr h="370840">
                <a:tc>
                  <a:txBody>
                    <a:bodyPr/>
                    <a:lstStyle/>
                    <a:p>
                      <a:pPr algn="ctr"/>
                      <a:r>
                        <a:rPr lang="fr-FR" dirty="0" smtClean="0"/>
                        <a:t>Cellulose</a:t>
                      </a:r>
                      <a:endParaRPr lang="fr-FR" dirty="0"/>
                    </a:p>
                  </a:txBody>
                  <a:tcPr/>
                </a:tc>
                <a:tc>
                  <a:txBody>
                    <a:bodyPr/>
                    <a:lstStyle/>
                    <a:p>
                      <a:pPr algn="ctr"/>
                      <a:r>
                        <a:rPr lang="fr-FR" dirty="0" smtClean="0"/>
                        <a:t>MES</a:t>
                      </a:r>
                      <a:endParaRPr lang="fr-FR" dirty="0"/>
                    </a:p>
                  </a:txBody>
                  <a:tcPr/>
                </a:tc>
              </a:tr>
              <a:tr h="370840">
                <a:tc>
                  <a:txBody>
                    <a:bodyPr/>
                    <a:lstStyle/>
                    <a:p>
                      <a:pPr algn="ctr"/>
                      <a:r>
                        <a:rPr lang="fr-FR" dirty="0" smtClean="0"/>
                        <a:t>Bentonite</a:t>
                      </a:r>
                      <a:endParaRPr lang="fr-FR" dirty="0"/>
                    </a:p>
                  </a:txBody>
                  <a:tcPr/>
                </a:tc>
                <a:tc>
                  <a:txBody>
                    <a:bodyPr/>
                    <a:lstStyle/>
                    <a:p>
                      <a:pPr algn="ctr"/>
                      <a:r>
                        <a:rPr lang="fr-FR" dirty="0" smtClean="0"/>
                        <a:t>Turbidité</a:t>
                      </a:r>
                      <a:endParaRPr lang="fr-FR" dirty="0"/>
                    </a:p>
                  </a:txBody>
                  <a:tcPr/>
                </a:tc>
              </a:tr>
              <a:tr h="358814">
                <a:tc>
                  <a:txBody>
                    <a:bodyPr/>
                    <a:lstStyle/>
                    <a:p>
                      <a:pPr algn="ctr"/>
                      <a:r>
                        <a:rPr lang="fr-FR" dirty="0" smtClean="0"/>
                        <a:t>Viandox, sucre liquide</a:t>
                      </a:r>
                      <a:endParaRPr lang="fr-FR" dirty="0"/>
                    </a:p>
                  </a:txBody>
                  <a:tcPr/>
                </a:tc>
                <a:tc>
                  <a:txBody>
                    <a:bodyPr/>
                    <a:lstStyle/>
                    <a:p>
                      <a:pPr algn="ctr"/>
                      <a:r>
                        <a:rPr lang="fr-FR" dirty="0" smtClean="0"/>
                        <a:t>DBO</a:t>
                      </a:r>
                      <a:r>
                        <a:rPr lang="fr-FR" baseline="-25000" dirty="0" smtClean="0"/>
                        <a:t>5</a:t>
                      </a:r>
                      <a:endParaRPr lang="fr-FR" baseline="-25000" dirty="0"/>
                    </a:p>
                  </a:txBody>
                  <a:tcPr/>
                </a:tc>
              </a:tr>
            </a:tbl>
          </a:graphicData>
        </a:graphic>
      </p:graphicFrame>
    </p:spTree>
    <p:extLst>
      <p:ext uri="{BB962C8B-B14F-4D97-AF65-F5344CB8AC3E}">
        <p14:creationId xmlns:p14="http://schemas.microsoft.com/office/powerpoint/2010/main" val="3625502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 Réalisation d’une prestation</a:t>
            </a:r>
            <a:br>
              <a:rPr lang="fr-FR" dirty="0"/>
            </a:br>
            <a:endParaRPr lang="fr-FR" dirty="0"/>
          </a:p>
        </p:txBody>
      </p:sp>
      <p:sp>
        <p:nvSpPr>
          <p:cNvPr id="3" name="Espace réservé de la date 2"/>
          <p:cNvSpPr>
            <a:spLocks noGrp="1"/>
          </p:cNvSpPr>
          <p:nvPr>
            <p:ph type="dt" sz="half" idx="2"/>
          </p:nvPr>
        </p:nvSpPr>
        <p:spPr/>
        <p:txBody>
          <a:bodyPr/>
          <a:lstStyle/>
          <a:p>
            <a:r>
              <a:rPr lang="fr-FR" smtClean="0"/>
              <a:t>V2 _ 12/04/2019</a:t>
            </a:r>
            <a:endParaRPr lang="fr-FR" dirty="0"/>
          </a:p>
        </p:txBody>
      </p:sp>
      <p:sp>
        <p:nvSpPr>
          <p:cNvPr id="4" name="Espace réservé du numéro de diapositive 3"/>
          <p:cNvSpPr>
            <a:spLocks noGrp="1"/>
          </p:cNvSpPr>
          <p:nvPr>
            <p:ph type="sldNum" sz="quarter" idx="4"/>
          </p:nvPr>
        </p:nvSpPr>
        <p:spPr/>
        <p:txBody>
          <a:bodyPr/>
          <a:lstStyle/>
          <a:p>
            <a:fld id="{C805C2A6-3424-4207-B054-87999CA98F20}" type="slidenum">
              <a:rPr lang="fr-FR" smtClean="0"/>
              <a:pPr/>
              <a:t>31</a:t>
            </a:fld>
            <a:endParaRPr lang="fr-FR" dirty="0"/>
          </a:p>
        </p:txBody>
      </p:sp>
      <p:sp>
        <p:nvSpPr>
          <p:cNvPr id="5" name="Espace réservé du pied de page 4"/>
          <p:cNvSpPr>
            <a:spLocks noGrp="1"/>
          </p:cNvSpPr>
          <p:nvPr>
            <p:ph type="ftr" sz="quarter" idx="3"/>
          </p:nvPr>
        </p:nvSpPr>
        <p:spPr/>
        <p:txBody>
          <a:bodyPr/>
          <a:lstStyle/>
          <a:p>
            <a:r>
              <a:rPr lang="fr-FR" smtClean="0"/>
              <a:t>Présentation Centre d'Essais Roger Ben Aim</a:t>
            </a:r>
            <a:endParaRPr lang="fr-FR" dirty="0"/>
          </a:p>
        </p:txBody>
      </p:sp>
    </p:spTree>
    <p:extLst>
      <p:ext uri="{BB962C8B-B14F-4D97-AF65-F5344CB8AC3E}">
        <p14:creationId xmlns:p14="http://schemas.microsoft.com/office/powerpoint/2010/main" val="151074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Réalisation des </a:t>
            </a:r>
            <a:r>
              <a:rPr lang="fr-FR" dirty="0" smtClean="0"/>
              <a:t>essais</a:t>
            </a:r>
            <a:endParaRPr lang="fr-FR" dirty="0"/>
          </a:p>
        </p:txBody>
      </p:sp>
      <p:sp>
        <p:nvSpPr>
          <p:cNvPr id="3" name="Espace réservé du contenu 2"/>
          <p:cNvSpPr>
            <a:spLocks noGrp="1"/>
          </p:cNvSpPr>
          <p:nvPr>
            <p:ph idx="1"/>
          </p:nvPr>
        </p:nvSpPr>
        <p:spPr>
          <a:xfrm>
            <a:off x="344384" y="1615045"/>
            <a:ext cx="8526483" cy="4949528"/>
          </a:xfrm>
        </p:spPr>
        <p:txBody>
          <a:bodyPr>
            <a:normAutofit lnSpcReduction="10000"/>
          </a:bodyPr>
          <a:lstStyle/>
          <a:p>
            <a:r>
              <a:rPr lang="fr-FR" dirty="0" smtClean="0"/>
              <a:t>En amont des essais</a:t>
            </a:r>
          </a:p>
          <a:p>
            <a:pPr lvl="1"/>
            <a:r>
              <a:rPr lang="fr-FR" altLang="fr-FR" dirty="0"/>
              <a:t>Définition des programmes expérimentaux et du programme d’analyse, par le client et/ou l’IFTS</a:t>
            </a:r>
          </a:p>
          <a:p>
            <a:pPr lvl="1">
              <a:buClr>
                <a:schemeClr val="accent2"/>
              </a:buClr>
            </a:pPr>
            <a:r>
              <a:rPr lang="fr-FR" altLang="fr-FR" dirty="0"/>
              <a:t>Analyse de risque de l’équipement par le client</a:t>
            </a:r>
          </a:p>
          <a:p>
            <a:pPr lvl="1">
              <a:buClr>
                <a:schemeClr val="accent2"/>
              </a:buClr>
            </a:pPr>
            <a:r>
              <a:rPr lang="fr-FR" altLang="fr-FR" dirty="0"/>
              <a:t>Etablissement du Plan de Prévention </a:t>
            </a:r>
            <a:endParaRPr lang="fr-FR" altLang="fr-FR" dirty="0" smtClean="0"/>
          </a:p>
          <a:p>
            <a:pPr lvl="1">
              <a:buClr>
                <a:schemeClr val="accent2"/>
              </a:buClr>
            </a:pPr>
            <a:endParaRPr lang="fr-FR" altLang="fr-FR" dirty="0"/>
          </a:p>
          <a:p>
            <a:r>
              <a:rPr lang="fr-FR" dirty="0" smtClean="0"/>
              <a:t>A </a:t>
            </a:r>
            <a:r>
              <a:rPr lang="fr-FR" dirty="0"/>
              <a:t>l’installation</a:t>
            </a:r>
          </a:p>
          <a:p>
            <a:pPr lvl="1">
              <a:buClr>
                <a:schemeClr val="accent2"/>
              </a:buClr>
            </a:pPr>
            <a:r>
              <a:rPr lang="fr-FR" altLang="fr-FR" dirty="0"/>
              <a:t>Mise en place, montage de l’équipement</a:t>
            </a:r>
          </a:p>
          <a:p>
            <a:pPr lvl="1"/>
            <a:r>
              <a:rPr lang="fr-FR" altLang="fr-FR" dirty="0"/>
              <a:t>Alimentation en eau au débit souhaité (</a:t>
            </a:r>
            <a:r>
              <a:rPr lang="fr-FR" dirty="0"/>
              <a:t>Continu, discontinu représentatif d’une journée type)</a:t>
            </a:r>
            <a:endParaRPr lang="fr-FR" altLang="fr-FR" dirty="0"/>
          </a:p>
          <a:p>
            <a:pPr lvl="1">
              <a:buClr>
                <a:schemeClr val="accent2"/>
              </a:buClr>
            </a:pPr>
            <a:r>
              <a:rPr lang="fr-FR" altLang="fr-FR" dirty="0"/>
              <a:t>Formation du personnel IFTS à l’utilisation des équipements par le client</a:t>
            </a:r>
          </a:p>
          <a:p>
            <a:pPr lvl="1">
              <a:buClr>
                <a:schemeClr val="accent2"/>
              </a:buClr>
            </a:pPr>
            <a:r>
              <a:rPr lang="fr-FR" altLang="fr-FR" dirty="0"/>
              <a:t>Mise à disposition d’équipements </a:t>
            </a:r>
            <a:r>
              <a:rPr lang="fr-FR" altLang="fr-FR" dirty="0" smtClean="0"/>
              <a:t>connexes</a:t>
            </a:r>
            <a:endParaRPr lang="fr-FR" alt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32</a:t>
            </a:fld>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Tree>
    <p:extLst>
      <p:ext uri="{BB962C8B-B14F-4D97-AF65-F5344CB8AC3E}">
        <p14:creationId xmlns:p14="http://schemas.microsoft.com/office/powerpoint/2010/main" val="2889227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Réalisation des essais</a:t>
            </a:r>
          </a:p>
        </p:txBody>
      </p:sp>
      <p:sp>
        <p:nvSpPr>
          <p:cNvPr id="3" name="Espace réservé du contenu 2"/>
          <p:cNvSpPr>
            <a:spLocks noGrp="1"/>
          </p:cNvSpPr>
          <p:nvPr>
            <p:ph idx="1"/>
          </p:nvPr>
        </p:nvSpPr>
        <p:spPr>
          <a:xfrm>
            <a:off x="285008" y="1433015"/>
            <a:ext cx="8562109" cy="5169666"/>
          </a:xfrm>
        </p:spPr>
        <p:txBody>
          <a:bodyPr>
            <a:normAutofit/>
          </a:bodyPr>
          <a:lstStyle/>
          <a:p>
            <a:r>
              <a:rPr lang="fr-FR" dirty="0" smtClean="0"/>
              <a:t>Pendant </a:t>
            </a:r>
            <a:r>
              <a:rPr lang="fr-FR" dirty="0"/>
              <a:t>les </a:t>
            </a:r>
            <a:r>
              <a:rPr lang="fr-FR" dirty="0" smtClean="0"/>
              <a:t>essais</a:t>
            </a:r>
          </a:p>
          <a:p>
            <a:pPr lvl="1">
              <a:buClr>
                <a:schemeClr val="accent2"/>
              </a:buClr>
            </a:pPr>
            <a:r>
              <a:rPr lang="fr-FR" altLang="fr-FR" dirty="0" smtClean="0"/>
              <a:t>Mise </a:t>
            </a:r>
            <a:r>
              <a:rPr lang="fr-FR" altLang="fr-FR" dirty="0"/>
              <a:t>à disposition sur la durée des essais de la zone expérimentale instrumentée, du laboratoire, d’une salle de travail/réunion</a:t>
            </a:r>
          </a:p>
          <a:p>
            <a:pPr lvl="1">
              <a:buClr>
                <a:schemeClr val="accent2"/>
              </a:buClr>
            </a:pPr>
            <a:r>
              <a:rPr lang="fr-FR" altLang="fr-FR" dirty="0"/>
              <a:t>Présence du personnel IFTS sur site durant la durée des essais pour la gestion des fluides et des utilités</a:t>
            </a:r>
          </a:p>
          <a:p>
            <a:pPr lvl="1">
              <a:buClr>
                <a:schemeClr val="accent2"/>
              </a:buClr>
            </a:pPr>
            <a:r>
              <a:rPr lang="fr-FR" altLang="fr-FR" dirty="0"/>
              <a:t>Support du client sur la durée des essais </a:t>
            </a:r>
          </a:p>
          <a:p>
            <a:pPr lvl="1">
              <a:buClr>
                <a:schemeClr val="accent2"/>
              </a:buClr>
            </a:pPr>
            <a:r>
              <a:rPr lang="fr-FR" altLang="fr-FR" dirty="0"/>
              <a:t>Conduite des essais par un technicien IFTS sur la base d’un programme expérimental</a:t>
            </a:r>
          </a:p>
          <a:p>
            <a:pPr lvl="1">
              <a:buClr>
                <a:schemeClr val="accent2"/>
              </a:buClr>
            </a:pPr>
            <a:r>
              <a:rPr lang="fr-FR" altLang="fr-FR" dirty="0"/>
              <a:t>Relevé des conditions d’essais</a:t>
            </a:r>
          </a:p>
          <a:p>
            <a:pPr lvl="1">
              <a:buClr>
                <a:schemeClr val="accent2"/>
              </a:buClr>
            </a:pPr>
            <a:r>
              <a:rPr lang="fr-FR" altLang="fr-FR" dirty="0"/>
              <a:t>Prélèvements d’échantillons </a:t>
            </a:r>
          </a:p>
          <a:p>
            <a:pPr lvl="1">
              <a:buClr>
                <a:schemeClr val="accent2"/>
              </a:buClr>
            </a:pPr>
            <a:r>
              <a:rPr lang="fr-FR" altLang="fr-FR" dirty="0"/>
              <a:t>Réalisation des analyses par l’IFTS</a:t>
            </a:r>
          </a:p>
          <a:p>
            <a:pPr lvl="1">
              <a:buClr>
                <a:schemeClr val="accent2"/>
              </a:buClr>
            </a:pPr>
            <a:r>
              <a:rPr lang="fr-FR" altLang="fr-FR" dirty="0"/>
              <a:t>Envois de rapports d’essais intermédiaires et finaux selon une fréquence définie </a:t>
            </a:r>
          </a:p>
          <a:p>
            <a:pPr lvl="1"/>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33</a:t>
            </a:fld>
            <a:endParaRPr lang="fr-FR"/>
          </a:p>
        </p:txBody>
      </p:sp>
    </p:spTree>
    <p:extLst>
      <p:ext uri="{BB962C8B-B14F-4D97-AF65-F5344CB8AC3E}">
        <p14:creationId xmlns:p14="http://schemas.microsoft.com/office/powerpoint/2010/main" val="67844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Réalisation des </a:t>
            </a:r>
            <a:r>
              <a:rPr lang="fr-FR" dirty="0" smtClean="0"/>
              <a:t>analyses</a:t>
            </a:r>
            <a:endParaRPr lang="fr-FR" dirty="0"/>
          </a:p>
        </p:txBody>
      </p:sp>
      <p:sp>
        <p:nvSpPr>
          <p:cNvPr id="3" name="Espace réservé du contenu 2"/>
          <p:cNvSpPr>
            <a:spLocks noGrp="1"/>
          </p:cNvSpPr>
          <p:nvPr>
            <p:ph idx="1"/>
          </p:nvPr>
        </p:nvSpPr>
        <p:spPr/>
        <p:txBody>
          <a:bodyPr>
            <a:normAutofit/>
          </a:bodyPr>
          <a:lstStyle/>
          <a:p>
            <a:pPr lvl="1" algn="just"/>
            <a:r>
              <a:rPr lang="fr-FR" altLang="fr-FR" dirty="0" smtClean="0"/>
              <a:t>Réalisation </a:t>
            </a:r>
            <a:r>
              <a:rPr lang="fr-FR" altLang="fr-FR" dirty="0"/>
              <a:t>des analyses au sein du Laboratoire d’Analyses des Eaux de l’IFTS accrédité COFRAC pour les analyses chimiques (paramètres globaux</a:t>
            </a:r>
            <a:r>
              <a:rPr lang="fr-FR" altLang="fr-FR" dirty="0" smtClean="0"/>
              <a:t>) </a:t>
            </a:r>
            <a:endParaRPr lang="fr-FR" altLang="fr-FR" dirty="0"/>
          </a:p>
          <a:p>
            <a:pPr lvl="1" algn="just"/>
            <a:r>
              <a:rPr lang="fr-FR" altLang="fr-FR" dirty="0"/>
              <a:t>S</a:t>
            </a:r>
            <a:r>
              <a:rPr lang="fr-FR" altLang="fr-FR" dirty="0" smtClean="0"/>
              <a:t>ous-traitance </a:t>
            </a:r>
            <a:r>
              <a:rPr lang="fr-FR" altLang="fr-FR" dirty="0"/>
              <a:t>à un laboratoire partenaire accrédité pour les autres analyses</a:t>
            </a:r>
          </a:p>
          <a:p>
            <a:pPr lvl="1"/>
            <a:endParaRPr lang="fr-FR" dirty="0"/>
          </a:p>
          <a:p>
            <a:pPr lvl="1" algn="just">
              <a:buClr>
                <a:schemeClr val="accent2"/>
              </a:buClr>
            </a:pPr>
            <a:endParaRPr lang="fr-FR" altLang="fr-FR" sz="2300" dirty="0"/>
          </a:p>
          <a:p>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34</a:t>
            </a:fld>
            <a:endParaRPr lang="fr-FR"/>
          </a:p>
        </p:txBody>
      </p:sp>
      <p:pic>
        <p:nvPicPr>
          <p:cNvPr id="9219" name="Picture 3" descr="G:\ADMINISTRATION\@References Communication\PHOTOS\LAE\Appareils\LAE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5665"/>
          <a:stretch/>
        </p:blipFill>
        <p:spPr bwMode="auto">
          <a:xfrm>
            <a:off x="4953286" y="3602300"/>
            <a:ext cx="2585473" cy="267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0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 </a:t>
            </a:r>
            <a:r>
              <a:rPr lang="fr-FR" dirty="0" smtClean="0"/>
              <a:t>d’objectif d’eau traitée</a:t>
            </a:r>
            <a:endParaRPr lang="fr-FR" dirty="0"/>
          </a:p>
        </p:txBody>
      </p:sp>
      <p:sp>
        <p:nvSpPr>
          <p:cNvPr id="3" name="Espace réservé du contenu 2"/>
          <p:cNvSpPr>
            <a:spLocks noGrp="1"/>
          </p:cNvSpPr>
          <p:nvPr>
            <p:ph idx="1"/>
          </p:nvPr>
        </p:nvSpPr>
        <p:spPr>
          <a:xfrm>
            <a:off x="232013" y="1222500"/>
            <a:ext cx="8748214" cy="5396663"/>
          </a:xfrm>
        </p:spPr>
        <p:txBody>
          <a:bodyPr>
            <a:normAutofit fontScale="70000" lnSpcReduction="20000"/>
          </a:bodyPr>
          <a:lstStyle/>
          <a:p>
            <a:pPr algn="just"/>
            <a:r>
              <a:rPr lang="fr-FR" dirty="0" smtClean="0"/>
              <a:t>Suivant la finalité des traitements, différentes règlementations peuvent s’imposer:</a:t>
            </a:r>
          </a:p>
          <a:p>
            <a:pPr algn="just"/>
            <a:r>
              <a:rPr lang="fr-FR" dirty="0" smtClean="0"/>
              <a:t>Eaux usées :</a:t>
            </a:r>
          </a:p>
          <a:p>
            <a:pPr lvl="1" algn="just"/>
            <a:r>
              <a:rPr lang="fr-FR" dirty="0" smtClean="0"/>
              <a:t>Arrêté </a:t>
            </a:r>
            <a:r>
              <a:rPr lang="fr-FR" dirty="0"/>
              <a:t>du </a:t>
            </a:r>
            <a:r>
              <a:rPr lang="fr-FR" b="1" dirty="0">
                <a:solidFill>
                  <a:schemeClr val="accent3">
                    <a:lumMod val="75000"/>
                  </a:schemeClr>
                </a:solidFill>
              </a:rPr>
              <a:t>21 juillet 2015 </a:t>
            </a:r>
            <a:r>
              <a:rPr lang="fr-FR" dirty="0"/>
              <a:t>relatif aux systèmes d’assainissement collectif et aux installations d’assainissement non </a:t>
            </a:r>
            <a:r>
              <a:rPr lang="fr-FR" dirty="0" smtClean="0"/>
              <a:t>collectif,</a:t>
            </a:r>
            <a:r>
              <a:rPr lang="fr-FR" dirty="0"/>
              <a:t> à l’exception des installations d’assainissement non collectif recevant une charge brute de pollution organique inférieure ou égale à 1,2 kg/j de </a:t>
            </a:r>
            <a:r>
              <a:rPr lang="fr-FR" dirty="0" smtClean="0"/>
              <a:t>DBO5</a:t>
            </a:r>
          </a:p>
          <a:p>
            <a:pPr lvl="1" algn="just"/>
            <a:endParaRPr lang="fr-FR" dirty="0" smtClean="0"/>
          </a:p>
          <a:p>
            <a:pPr algn="just"/>
            <a:r>
              <a:rPr lang="fr-FR" dirty="0" smtClean="0"/>
              <a:t>Eaux potables : </a:t>
            </a:r>
          </a:p>
          <a:p>
            <a:pPr lvl="1" algn="just"/>
            <a:r>
              <a:rPr lang="fr-FR" dirty="0" smtClean="0"/>
              <a:t>Arrêté </a:t>
            </a:r>
            <a:r>
              <a:rPr lang="fr-FR" dirty="0"/>
              <a:t>du </a:t>
            </a:r>
            <a:r>
              <a:rPr lang="fr-FR" b="1" dirty="0">
                <a:solidFill>
                  <a:schemeClr val="accent3">
                    <a:lumMod val="75000"/>
                  </a:schemeClr>
                </a:solidFill>
              </a:rPr>
              <a:t>24 décembre 2015 </a:t>
            </a:r>
            <a:r>
              <a:rPr lang="fr-FR" dirty="0"/>
              <a:t>modifiant l’arrêté du 11 janvier 2007 relatif au programme de prélèvements et d’analyses du contrôle sanitaire pour les eaux fournies par un réseau de distribution, pris en application des articles R. 1321-10, R. 1321-15 et R. 1321-16 du code de la santé </a:t>
            </a:r>
            <a:r>
              <a:rPr lang="fr-FR" dirty="0" smtClean="0"/>
              <a:t>publique</a:t>
            </a:r>
          </a:p>
          <a:p>
            <a:pPr lvl="1" algn="just"/>
            <a:endParaRPr lang="fr-FR" dirty="0"/>
          </a:p>
          <a:p>
            <a:pPr algn="just"/>
            <a:r>
              <a:rPr lang="fr-FR" dirty="0" smtClean="0"/>
              <a:t>Réutilisation des eaux : </a:t>
            </a:r>
          </a:p>
          <a:p>
            <a:pPr lvl="1" algn="just"/>
            <a:r>
              <a:rPr lang="fr-FR" dirty="0"/>
              <a:t>Arrêté du </a:t>
            </a:r>
            <a:r>
              <a:rPr lang="fr-FR" b="1" dirty="0" smtClean="0">
                <a:solidFill>
                  <a:schemeClr val="accent3">
                    <a:lumMod val="75000"/>
                  </a:schemeClr>
                </a:solidFill>
              </a:rPr>
              <a:t>25 Juin 2014 </a:t>
            </a:r>
            <a:r>
              <a:rPr lang="fr-FR" dirty="0"/>
              <a:t>modifiant l’arrêté du </a:t>
            </a:r>
            <a:r>
              <a:rPr lang="fr-FR" dirty="0" smtClean="0"/>
              <a:t>02 Aout 2010 </a:t>
            </a:r>
            <a:r>
              <a:rPr lang="fr-FR" dirty="0"/>
              <a:t>relatif à l’utilisation des eaux issues du traitement d’épuration des eaux résiduaires urbaines pour l’irrigation de cultures ou d’espaces </a:t>
            </a:r>
            <a:r>
              <a:rPr lang="fr-FR" dirty="0" smtClean="0"/>
              <a:t>verts</a:t>
            </a:r>
          </a:p>
          <a:p>
            <a:pPr lvl="1" algn="just"/>
            <a:r>
              <a:rPr lang="fr-FR" dirty="0"/>
              <a:t>Avis de ANSES, </a:t>
            </a:r>
            <a:r>
              <a:rPr lang="fr-FR" dirty="0" smtClean="0"/>
              <a:t>2015 </a:t>
            </a:r>
            <a:r>
              <a:rPr lang="fr-FR" sz="2400" dirty="0" smtClean="0">
                <a:solidFill>
                  <a:schemeClr val="accent2"/>
                </a:solidFill>
              </a:rPr>
              <a:t>Agence </a:t>
            </a:r>
            <a:r>
              <a:rPr lang="fr-FR" sz="2400" dirty="0">
                <a:solidFill>
                  <a:schemeClr val="accent2"/>
                </a:solidFill>
              </a:rPr>
              <a:t>nationale de sécurité sanitaire de l’alimentation de l’environnement et du travail relatif à « l’analyse des risques sanitaires liés à la réutilisation des eaux grises pour des usages </a:t>
            </a:r>
            <a:r>
              <a:rPr lang="fr-FR" sz="2400" dirty="0" smtClean="0">
                <a:solidFill>
                  <a:schemeClr val="accent2"/>
                </a:solidFill>
              </a:rPr>
              <a:t>domestiques</a:t>
            </a:r>
          </a:p>
          <a:p>
            <a:pPr lvl="1" algn="just"/>
            <a:endParaRPr lang="fr-FR" sz="2400" dirty="0">
              <a:solidFill>
                <a:schemeClr val="accent2"/>
              </a:solidFill>
            </a:endParaRPr>
          </a:p>
          <a:p>
            <a:pPr algn="just"/>
            <a:r>
              <a:rPr lang="fr-FR" dirty="0" smtClean="0"/>
              <a:t>Rejet des eaux traitées :</a:t>
            </a:r>
          </a:p>
          <a:p>
            <a:pPr lvl="1" algn="just"/>
            <a:r>
              <a:rPr lang="fr-FR" dirty="0">
                <a:solidFill>
                  <a:schemeClr val="accent2"/>
                </a:solidFill>
              </a:rPr>
              <a:t>Arrêté du </a:t>
            </a:r>
            <a:r>
              <a:rPr lang="fr-FR" b="1" dirty="0">
                <a:solidFill>
                  <a:schemeClr val="accent3">
                    <a:lumMod val="75000"/>
                  </a:schemeClr>
                </a:solidFill>
              </a:rPr>
              <a:t>2 février 1998 </a:t>
            </a:r>
            <a:r>
              <a:rPr lang="fr-FR" dirty="0">
                <a:solidFill>
                  <a:schemeClr val="accent2"/>
                </a:solidFill>
              </a:rPr>
              <a:t>relatif aux prélèvements et à la consommation d’eau ainsi qu’aux émissions de toute nature des installations classées pour la protection de l’environnement soumises à autorisation, modifié par des arrêtés plus </a:t>
            </a:r>
            <a:r>
              <a:rPr lang="fr-FR" dirty="0" smtClean="0">
                <a:solidFill>
                  <a:schemeClr val="accent2"/>
                </a:solidFill>
              </a:rPr>
              <a:t>récents</a:t>
            </a:r>
            <a:endParaRPr lang="fr-FR" dirty="0">
              <a:solidFill>
                <a:schemeClr val="accent2"/>
              </a:solidFill>
            </a:endParaRPr>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35</a:t>
            </a:fld>
            <a:endParaRPr lang="fr-FR"/>
          </a:p>
        </p:txBody>
      </p:sp>
    </p:spTree>
    <p:extLst>
      <p:ext uri="{BB962C8B-B14F-4D97-AF65-F5344CB8AC3E}">
        <p14:creationId xmlns:p14="http://schemas.microsoft.com/office/powerpoint/2010/main" val="2780434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 </a:t>
            </a:r>
            <a:r>
              <a:rPr lang="fr-FR" dirty="0" smtClean="0"/>
              <a:t>de schéma d’installation au Centre d’essais Roger Ben </a:t>
            </a:r>
            <a:r>
              <a:rPr lang="fr-FR" dirty="0" err="1" smtClean="0"/>
              <a:t>Aïm</a:t>
            </a:r>
            <a:endParaRPr lang="fr-FR" dirty="0"/>
          </a:p>
        </p:txBody>
      </p:sp>
      <p:sp>
        <p:nvSpPr>
          <p:cNvPr id="3" name="Espace réservé de la date 2"/>
          <p:cNvSpPr>
            <a:spLocks noGrp="1"/>
          </p:cNvSpPr>
          <p:nvPr>
            <p:ph type="dt" sz="half" idx="10"/>
          </p:nvPr>
        </p:nvSpPr>
        <p:spPr/>
        <p:txBody>
          <a:bodyPr/>
          <a:lstStyle/>
          <a:p>
            <a:r>
              <a:rPr lang="fr-FR" smtClean="0">
                <a:solidFill>
                  <a:prstClr val="white"/>
                </a:solidFill>
              </a:rPr>
              <a:t>V2 _ 12/04/2019</a:t>
            </a:r>
            <a:endParaRPr lang="fr-FR" dirty="0">
              <a:solidFill>
                <a:prstClr val="white"/>
              </a:solidFill>
            </a:endParaRPr>
          </a:p>
        </p:txBody>
      </p:sp>
      <p:sp>
        <p:nvSpPr>
          <p:cNvPr id="4" name="Espace réservé du numéro de diapositive 3"/>
          <p:cNvSpPr>
            <a:spLocks noGrp="1"/>
          </p:cNvSpPr>
          <p:nvPr>
            <p:ph type="sldNum" sz="quarter" idx="12"/>
          </p:nvPr>
        </p:nvSpPr>
        <p:spPr/>
        <p:txBody>
          <a:bodyPr/>
          <a:lstStyle/>
          <a:p>
            <a:fld id="{C805C2A6-3424-4207-B054-87999CA98F20}" type="slidenum">
              <a:rPr lang="fr-FR" smtClean="0">
                <a:solidFill>
                  <a:prstClr val="white"/>
                </a:solidFill>
              </a:rPr>
              <a:pPr/>
              <a:t>36</a:t>
            </a:fld>
            <a:endParaRPr lang="fr-FR" dirty="0">
              <a:solidFill>
                <a:prstClr val="white"/>
              </a:solidFill>
            </a:endParaRPr>
          </a:p>
        </p:txBody>
      </p:sp>
      <p:sp>
        <p:nvSpPr>
          <p:cNvPr id="12" name="Rectangle 11"/>
          <p:cNvSpPr/>
          <p:nvPr/>
        </p:nvSpPr>
        <p:spPr>
          <a:xfrm>
            <a:off x="4077998" y="2647278"/>
            <a:ext cx="1334397" cy="67903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18" name="Groupe 17"/>
          <p:cNvGrpSpPr/>
          <p:nvPr/>
        </p:nvGrpSpPr>
        <p:grpSpPr>
          <a:xfrm rot="16200000">
            <a:off x="2466454" y="2774989"/>
            <a:ext cx="320749" cy="356948"/>
            <a:chOff x="5059697" y="3356992"/>
            <a:chExt cx="320749" cy="356948"/>
          </a:xfrm>
        </p:grpSpPr>
        <p:sp>
          <p:nvSpPr>
            <p:cNvPr id="19" name="Organigramme : Connecteur 18"/>
            <p:cNvSpPr/>
            <p:nvPr/>
          </p:nvSpPr>
          <p:spPr>
            <a:xfrm>
              <a:off x="5059697" y="3356992"/>
              <a:ext cx="320749" cy="356948"/>
            </a:xfrm>
            <a:prstGeom prst="flowChart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Triangle isocèle 19"/>
            <p:cNvSpPr/>
            <p:nvPr/>
          </p:nvSpPr>
          <p:spPr>
            <a:xfrm rot="10800000">
              <a:off x="5087486" y="3441364"/>
              <a:ext cx="265172" cy="2706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2" name="ZoneTexte 21"/>
          <p:cNvSpPr txBox="1"/>
          <p:nvPr/>
        </p:nvSpPr>
        <p:spPr>
          <a:xfrm>
            <a:off x="261531" y="2737092"/>
            <a:ext cx="1128156" cy="523220"/>
          </a:xfrm>
          <a:prstGeom prst="rect">
            <a:avLst/>
          </a:prstGeom>
          <a:noFill/>
        </p:spPr>
        <p:txBody>
          <a:bodyPr wrap="square" rtlCol="0">
            <a:spAutoFit/>
          </a:bodyPr>
          <a:lstStyle/>
          <a:p>
            <a:r>
              <a:rPr lang="fr-FR" sz="1400" dirty="0">
                <a:solidFill>
                  <a:prstClr val="black"/>
                </a:solidFill>
              </a:rPr>
              <a:t>Eaux de Garonne </a:t>
            </a:r>
          </a:p>
        </p:txBody>
      </p:sp>
      <p:cxnSp>
        <p:nvCxnSpPr>
          <p:cNvPr id="25" name="Connecteur droit 24"/>
          <p:cNvCxnSpPr>
            <a:stCxn id="12" idx="3"/>
            <a:endCxn id="43" idx="1"/>
          </p:cNvCxnSpPr>
          <p:nvPr/>
        </p:nvCxnSpPr>
        <p:spPr>
          <a:xfrm>
            <a:off x="5412395" y="2986795"/>
            <a:ext cx="303594" cy="23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809506" y="3353412"/>
            <a:ext cx="0" cy="5785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7601876" y="2706423"/>
            <a:ext cx="1508166" cy="738664"/>
          </a:xfrm>
          <a:prstGeom prst="rect">
            <a:avLst/>
          </a:prstGeom>
          <a:noFill/>
        </p:spPr>
        <p:txBody>
          <a:bodyPr wrap="square" rtlCol="0">
            <a:spAutoFit/>
          </a:bodyPr>
          <a:lstStyle/>
          <a:p>
            <a:pPr algn="ctr"/>
            <a:r>
              <a:rPr lang="fr-FR" sz="1400" dirty="0" smtClean="0">
                <a:solidFill>
                  <a:prstClr val="black"/>
                </a:solidFill>
              </a:rPr>
              <a:t>Trop plein </a:t>
            </a:r>
          </a:p>
          <a:p>
            <a:pPr algn="ctr"/>
            <a:r>
              <a:rPr lang="fr-FR" sz="1400" dirty="0" smtClean="0">
                <a:solidFill>
                  <a:prstClr val="black"/>
                </a:solidFill>
              </a:rPr>
              <a:t>Vers </a:t>
            </a:r>
            <a:r>
              <a:rPr lang="fr-FR" sz="1400" dirty="0">
                <a:solidFill>
                  <a:prstClr val="black"/>
                </a:solidFill>
              </a:rPr>
              <a:t>Eaux usées</a:t>
            </a:r>
          </a:p>
        </p:txBody>
      </p:sp>
      <p:sp>
        <p:nvSpPr>
          <p:cNvPr id="41" name="ZoneTexte 40"/>
          <p:cNvSpPr txBox="1"/>
          <p:nvPr/>
        </p:nvSpPr>
        <p:spPr>
          <a:xfrm>
            <a:off x="4077999" y="2583170"/>
            <a:ext cx="1334397" cy="830997"/>
          </a:xfrm>
          <a:prstGeom prst="rect">
            <a:avLst/>
          </a:prstGeom>
          <a:noFill/>
        </p:spPr>
        <p:txBody>
          <a:bodyPr wrap="square" rtlCol="0">
            <a:spAutoFit/>
          </a:bodyPr>
          <a:lstStyle/>
          <a:p>
            <a:pPr algn="ctr"/>
            <a:r>
              <a:rPr lang="fr-FR" sz="1600" dirty="0" smtClean="0">
                <a:solidFill>
                  <a:schemeClr val="bg1"/>
                </a:solidFill>
              </a:rPr>
              <a:t>Equipement</a:t>
            </a:r>
          </a:p>
          <a:p>
            <a:pPr algn="ctr"/>
            <a:r>
              <a:rPr lang="fr-FR" sz="1600" dirty="0" smtClean="0">
                <a:solidFill>
                  <a:schemeClr val="bg1"/>
                </a:solidFill>
              </a:rPr>
              <a:t>Pilote en test</a:t>
            </a:r>
            <a:endParaRPr lang="fr-FR" sz="1600" dirty="0">
              <a:solidFill>
                <a:schemeClr val="bg1"/>
              </a:solidFill>
            </a:endParaRPr>
          </a:p>
        </p:txBody>
      </p:sp>
      <p:sp>
        <p:nvSpPr>
          <p:cNvPr id="43" name="Rectangle 42"/>
          <p:cNvSpPr/>
          <p:nvPr/>
        </p:nvSpPr>
        <p:spPr>
          <a:xfrm>
            <a:off x="5715989" y="2733062"/>
            <a:ext cx="1389413" cy="555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white"/>
                </a:solidFill>
              </a:rPr>
              <a:t>Réservoir d’eau traitée</a:t>
            </a:r>
          </a:p>
        </p:txBody>
      </p:sp>
      <p:cxnSp>
        <p:nvCxnSpPr>
          <p:cNvPr id="49" name="Connecteur droit 48"/>
          <p:cNvCxnSpPr/>
          <p:nvPr/>
        </p:nvCxnSpPr>
        <p:spPr>
          <a:xfrm flipV="1">
            <a:off x="5997039" y="2244436"/>
            <a:ext cx="0" cy="595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H="1">
            <a:off x="1981894" y="2244436"/>
            <a:ext cx="40151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1981894" y="2231651"/>
            <a:ext cx="0" cy="7318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7104169" y="3017274"/>
            <a:ext cx="7335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4055423" y="3944190"/>
            <a:ext cx="1508166" cy="523220"/>
          </a:xfrm>
          <a:prstGeom prst="rect">
            <a:avLst/>
          </a:prstGeom>
          <a:noFill/>
        </p:spPr>
        <p:txBody>
          <a:bodyPr wrap="square" rtlCol="0">
            <a:spAutoFit/>
          </a:bodyPr>
          <a:lstStyle/>
          <a:p>
            <a:pPr algn="ctr"/>
            <a:r>
              <a:rPr lang="fr-FR" sz="1400" dirty="0">
                <a:solidFill>
                  <a:prstClr val="black"/>
                </a:solidFill>
              </a:rPr>
              <a:t>Vers Eaux usées</a:t>
            </a:r>
          </a:p>
        </p:txBody>
      </p:sp>
      <p:cxnSp>
        <p:nvCxnSpPr>
          <p:cNvPr id="54" name="Connecteur droit avec flèche 53"/>
          <p:cNvCxnSpPr/>
          <p:nvPr/>
        </p:nvCxnSpPr>
        <p:spPr>
          <a:xfrm flipV="1">
            <a:off x="1033153" y="2963236"/>
            <a:ext cx="3044846" cy="2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Ellipse 59"/>
          <p:cNvSpPr/>
          <p:nvPr/>
        </p:nvSpPr>
        <p:spPr>
          <a:xfrm>
            <a:off x="5478153" y="2894738"/>
            <a:ext cx="216024" cy="19851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1389687" y="2864206"/>
            <a:ext cx="216024" cy="19851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4967450" y="1484784"/>
            <a:ext cx="216024" cy="19851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p:cNvSpPr txBox="1"/>
          <p:nvPr/>
        </p:nvSpPr>
        <p:spPr>
          <a:xfrm>
            <a:off x="5182308" y="1445543"/>
            <a:ext cx="2089443" cy="276999"/>
          </a:xfrm>
          <a:prstGeom prst="rect">
            <a:avLst/>
          </a:prstGeom>
          <a:noFill/>
        </p:spPr>
        <p:txBody>
          <a:bodyPr wrap="square" rtlCol="0">
            <a:spAutoFit/>
          </a:bodyPr>
          <a:lstStyle/>
          <a:p>
            <a:r>
              <a:rPr lang="fr-FR" sz="1200" dirty="0" smtClean="0"/>
              <a:t>Préleveur</a:t>
            </a:r>
            <a:endParaRPr lang="fr-FR" sz="1200" dirty="0"/>
          </a:p>
        </p:txBody>
      </p:sp>
      <p:sp>
        <p:nvSpPr>
          <p:cNvPr id="48" name="ZoneTexte 47"/>
          <p:cNvSpPr txBox="1"/>
          <p:nvPr/>
        </p:nvSpPr>
        <p:spPr>
          <a:xfrm>
            <a:off x="2061947" y="3137310"/>
            <a:ext cx="1277161" cy="307777"/>
          </a:xfrm>
          <a:prstGeom prst="rect">
            <a:avLst/>
          </a:prstGeom>
          <a:noFill/>
        </p:spPr>
        <p:txBody>
          <a:bodyPr wrap="square" rtlCol="0">
            <a:spAutoFit/>
          </a:bodyPr>
          <a:lstStyle/>
          <a:p>
            <a:pPr algn="ctr"/>
            <a:r>
              <a:rPr lang="fr-FR" sz="1400" dirty="0" smtClean="0">
                <a:solidFill>
                  <a:prstClr val="black"/>
                </a:solidFill>
              </a:rPr>
              <a:t>Pompe</a:t>
            </a:r>
            <a:endParaRPr lang="fr-FR" sz="1400" dirty="0">
              <a:solidFill>
                <a:prstClr val="black"/>
              </a:solidFill>
            </a:endParaRPr>
          </a:p>
        </p:txBody>
      </p:sp>
      <p:sp>
        <p:nvSpPr>
          <p:cNvPr id="52" name="Organigramme : Processus 51"/>
          <p:cNvSpPr/>
          <p:nvPr/>
        </p:nvSpPr>
        <p:spPr>
          <a:xfrm>
            <a:off x="3371077" y="2581320"/>
            <a:ext cx="237312" cy="2217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p:cNvSpPr txBox="1"/>
          <p:nvPr/>
        </p:nvSpPr>
        <p:spPr>
          <a:xfrm>
            <a:off x="3078910" y="2986794"/>
            <a:ext cx="1413519" cy="307777"/>
          </a:xfrm>
          <a:prstGeom prst="rect">
            <a:avLst/>
          </a:prstGeom>
          <a:noFill/>
        </p:spPr>
        <p:txBody>
          <a:bodyPr wrap="square" rtlCol="0">
            <a:spAutoFit/>
          </a:bodyPr>
          <a:lstStyle/>
          <a:p>
            <a:r>
              <a:rPr lang="fr-FR" sz="1400" dirty="0" smtClean="0"/>
              <a:t>Débitmètre</a:t>
            </a:r>
            <a:endParaRPr lang="fr-FR" sz="1400" dirty="0"/>
          </a:p>
        </p:txBody>
      </p:sp>
      <p:cxnSp>
        <p:nvCxnSpPr>
          <p:cNvPr id="35" name="Connecteur droit 34"/>
          <p:cNvCxnSpPr>
            <a:stCxn id="52" idx="2"/>
          </p:cNvCxnSpPr>
          <p:nvPr/>
        </p:nvCxnSpPr>
        <p:spPr>
          <a:xfrm>
            <a:off x="3489733" y="2803090"/>
            <a:ext cx="0" cy="17316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11"/>
          </p:nvPr>
        </p:nvSpPr>
        <p:spPr/>
        <p:txBody>
          <a:bodyPr/>
          <a:lstStyle/>
          <a:p>
            <a:r>
              <a:rPr lang="fr-FR" smtClean="0"/>
              <a:t>Présentation Centre d'Essais Roger Ben Aim</a:t>
            </a:r>
            <a:endParaRPr lang="fr-FR"/>
          </a:p>
        </p:txBody>
      </p:sp>
    </p:spTree>
    <p:extLst>
      <p:ext uri="{BB962C8B-B14F-4D97-AF65-F5344CB8AC3E}">
        <p14:creationId xmlns:p14="http://schemas.microsoft.com/office/powerpoint/2010/main" val="2695237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81917" y="3148191"/>
            <a:ext cx="856631" cy="369332"/>
          </a:xfrm>
          <a:prstGeom prst="rect">
            <a:avLst/>
          </a:prstGeom>
          <a:noFill/>
        </p:spPr>
        <p:txBody>
          <a:bodyPr wrap="square" rtlCol="0">
            <a:spAutoFit/>
          </a:bodyPr>
          <a:lstStyle/>
          <a:p>
            <a:r>
              <a:rPr lang="fr-FR" dirty="0"/>
              <a:t>E</a:t>
            </a:r>
            <a:r>
              <a:rPr lang="fr-FR" dirty="0" smtClean="0"/>
              <a:t>tage</a:t>
            </a:r>
            <a:endParaRPr lang="fr-FR" dirty="0"/>
          </a:p>
        </p:txBody>
      </p:sp>
      <p:grpSp>
        <p:nvGrpSpPr>
          <p:cNvPr id="2" name="Groupe 1"/>
          <p:cNvGrpSpPr/>
          <p:nvPr/>
        </p:nvGrpSpPr>
        <p:grpSpPr>
          <a:xfrm>
            <a:off x="-36513" y="340743"/>
            <a:ext cx="9181213" cy="6418424"/>
            <a:chOff x="232381" y="548680"/>
            <a:chExt cx="9181213" cy="6418424"/>
          </a:xfrm>
        </p:grpSpPr>
        <p:cxnSp>
          <p:nvCxnSpPr>
            <p:cNvPr id="5" name="Connecteur droit 4"/>
            <p:cNvCxnSpPr/>
            <p:nvPr/>
          </p:nvCxnSpPr>
          <p:spPr>
            <a:xfrm>
              <a:off x="269594" y="3801075"/>
              <a:ext cx="9144000" cy="0"/>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32381" y="3842179"/>
              <a:ext cx="1368152" cy="369332"/>
            </a:xfrm>
            <a:prstGeom prst="rect">
              <a:avLst/>
            </a:prstGeom>
            <a:noFill/>
          </p:spPr>
          <p:txBody>
            <a:bodyPr wrap="square" rtlCol="0">
              <a:spAutoFit/>
            </a:bodyPr>
            <a:lstStyle/>
            <a:p>
              <a:r>
                <a:rPr lang="fr-FR" dirty="0" smtClean="0"/>
                <a:t>RDC</a:t>
              </a:r>
              <a:endParaRPr lang="fr-FR" dirty="0"/>
            </a:p>
          </p:txBody>
        </p:sp>
        <p:cxnSp>
          <p:nvCxnSpPr>
            <p:cNvPr id="29" name="Connecteur droit 28"/>
            <p:cNvCxnSpPr/>
            <p:nvPr/>
          </p:nvCxnSpPr>
          <p:spPr>
            <a:xfrm>
              <a:off x="5724128" y="980728"/>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42" name="Groupe 241"/>
            <p:cNvGrpSpPr/>
            <p:nvPr/>
          </p:nvGrpSpPr>
          <p:grpSpPr>
            <a:xfrm>
              <a:off x="5724128" y="980728"/>
              <a:ext cx="1224136" cy="1728192"/>
              <a:chOff x="5724128" y="980728"/>
              <a:chExt cx="1224136" cy="1728192"/>
            </a:xfrm>
          </p:grpSpPr>
          <p:cxnSp>
            <p:nvCxnSpPr>
              <p:cNvPr id="25" name="Connecteur droit 24"/>
              <p:cNvCxnSpPr/>
              <p:nvPr/>
            </p:nvCxnSpPr>
            <p:spPr>
              <a:xfrm flipH="1">
                <a:off x="5724128" y="2708920"/>
                <a:ext cx="12241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1" name="Groupe 240"/>
              <p:cNvGrpSpPr/>
              <p:nvPr/>
            </p:nvGrpSpPr>
            <p:grpSpPr>
              <a:xfrm>
                <a:off x="5724128" y="980728"/>
                <a:ext cx="1224136" cy="1728192"/>
                <a:chOff x="5724128" y="980728"/>
                <a:chExt cx="1224136" cy="1728192"/>
              </a:xfrm>
            </p:grpSpPr>
            <p:cxnSp>
              <p:nvCxnSpPr>
                <p:cNvPr id="23" name="Connecteur droit 22"/>
                <p:cNvCxnSpPr/>
                <p:nvPr/>
              </p:nvCxnSpPr>
              <p:spPr>
                <a:xfrm>
                  <a:off x="6948264" y="98072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V="1">
                  <a:off x="5724128" y="98072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5724128" y="980728"/>
                  <a:ext cx="12241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3" name="Connecteur droit 32"/>
            <p:cNvCxnSpPr>
              <a:endCxn id="43" idx="2"/>
            </p:cNvCxnSpPr>
            <p:nvPr/>
          </p:nvCxnSpPr>
          <p:spPr>
            <a:xfrm flipV="1">
              <a:off x="8388424" y="840261"/>
              <a:ext cx="0" cy="4892995"/>
            </a:xfrm>
            <a:prstGeom prst="line">
              <a:avLst/>
            </a:prstGeom>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7899268" y="5751933"/>
              <a:ext cx="1209025" cy="830997"/>
            </a:xfrm>
            <a:prstGeom prst="rect">
              <a:avLst/>
            </a:prstGeom>
            <a:noFill/>
          </p:spPr>
          <p:txBody>
            <a:bodyPr wrap="square" rtlCol="0">
              <a:spAutoFit/>
            </a:bodyPr>
            <a:lstStyle/>
            <a:p>
              <a:pPr algn="ctr"/>
              <a:r>
                <a:rPr lang="fr-FR" sz="1200" dirty="0" smtClean="0"/>
                <a:t>Eaux </a:t>
              </a:r>
            </a:p>
            <a:p>
              <a:pPr algn="ctr"/>
              <a:r>
                <a:rPr lang="fr-FR" sz="1200" dirty="0" smtClean="0"/>
                <a:t>entrée STEP après prétraitement</a:t>
              </a:r>
              <a:endParaRPr lang="fr-FR" sz="1200" dirty="0"/>
            </a:p>
          </p:txBody>
        </p:sp>
        <p:sp>
          <p:nvSpPr>
            <p:cNvPr id="36" name="Flèche vers le haut 35"/>
            <p:cNvSpPr/>
            <p:nvPr/>
          </p:nvSpPr>
          <p:spPr>
            <a:xfrm>
              <a:off x="8316416" y="5157192"/>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0" name="Connecteur droit 39"/>
            <p:cNvCxnSpPr/>
            <p:nvPr/>
          </p:nvCxnSpPr>
          <p:spPr>
            <a:xfrm>
              <a:off x="6660232" y="1916832"/>
              <a:ext cx="0" cy="792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a:stCxn id="46" idx="2"/>
            </p:cNvCxnSpPr>
            <p:nvPr/>
          </p:nvCxnSpPr>
          <p:spPr>
            <a:xfrm>
              <a:off x="6264188" y="588233"/>
              <a:ext cx="1908212"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Arc 42"/>
            <p:cNvSpPr/>
            <p:nvPr/>
          </p:nvSpPr>
          <p:spPr>
            <a:xfrm>
              <a:off x="7956376" y="588233"/>
              <a:ext cx="432048" cy="5040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Arc 45"/>
            <p:cNvSpPr/>
            <p:nvPr/>
          </p:nvSpPr>
          <p:spPr>
            <a:xfrm rot="16200000">
              <a:off x="6048164" y="552229"/>
              <a:ext cx="432048" cy="5040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9" name="Connecteur droit 48"/>
            <p:cNvCxnSpPr>
              <a:stCxn id="46" idx="0"/>
            </p:cNvCxnSpPr>
            <p:nvPr/>
          </p:nvCxnSpPr>
          <p:spPr>
            <a:xfrm>
              <a:off x="6012160" y="804257"/>
              <a:ext cx="0" cy="1544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6948264" y="2492896"/>
              <a:ext cx="27003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Arc 52"/>
            <p:cNvSpPr/>
            <p:nvPr/>
          </p:nvSpPr>
          <p:spPr>
            <a:xfrm>
              <a:off x="7002270" y="2492896"/>
              <a:ext cx="432048" cy="5040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5" name="Connecteur droit 54"/>
            <p:cNvCxnSpPr/>
            <p:nvPr/>
          </p:nvCxnSpPr>
          <p:spPr>
            <a:xfrm>
              <a:off x="7434318" y="2744924"/>
              <a:ext cx="0" cy="2772308"/>
            </a:xfrm>
            <a:prstGeom prst="line">
              <a:avLst/>
            </a:prstGeom>
          </p:spPr>
          <p:style>
            <a:lnRef idx="1">
              <a:schemeClr val="accent1"/>
            </a:lnRef>
            <a:fillRef idx="0">
              <a:schemeClr val="accent1"/>
            </a:fillRef>
            <a:effectRef idx="0">
              <a:schemeClr val="accent1"/>
            </a:effectRef>
            <a:fontRef idx="minor">
              <a:schemeClr val="tx1"/>
            </a:fontRef>
          </p:style>
        </p:cxnSp>
        <p:sp>
          <p:nvSpPr>
            <p:cNvPr id="57" name="Flèche vers le haut 56"/>
            <p:cNvSpPr/>
            <p:nvPr/>
          </p:nvSpPr>
          <p:spPr>
            <a:xfrm rot="10800000">
              <a:off x="7362310" y="5085184"/>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ZoneTexte 57"/>
            <p:cNvSpPr txBox="1"/>
            <p:nvPr/>
          </p:nvSpPr>
          <p:spPr>
            <a:xfrm>
              <a:off x="6390202" y="5168320"/>
              <a:ext cx="1224136" cy="461665"/>
            </a:xfrm>
            <a:prstGeom prst="rect">
              <a:avLst/>
            </a:prstGeom>
            <a:noFill/>
          </p:spPr>
          <p:txBody>
            <a:bodyPr wrap="square" rtlCol="0">
              <a:spAutoFit/>
            </a:bodyPr>
            <a:lstStyle/>
            <a:p>
              <a:pPr algn="ctr"/>
              <a:r>
                <a:rPr lang="fr-FR" sz="1200" dirty="0" smtClean="0"/>
                <a:t>Retour </a:t>
              </a:r>
            </a:p>
            <a:p>
              <a:pPr algn="ctr"/>
              <a:r>
                <a:rPr lang="fr-FR" sz="1200" dirty="0" smtClean="0"/>
                <a:t>vers STEP</a:t>
              </a:r>
              <a:endParaRPr lang="fr-FR" sz="1200" dirty="0"/>
            </a:p>
          </p:txBody>
        </p:sp>
        <p:cxnSp>
          <p:nvCxnSpPr>
            <p:cNvPr id="60" name="Connecteur droit 59"/>
            <p:cNvCxnSpPr/>
            <p:nvPr/>
          </p:nvCxnSpPr>
          <p:spPr>
            <a:xfrm>
              <a:off x="5868144" y="2132856"/>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flipH="1">
              <a:off x="5436096" y="2564904"/>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p:nvPr/>
          </p:nvCxnSpPr>
          <p:spPr>
            <a:xfrm>
              <a:off x="5220072" y="2780928"/>
              <a:ext cx="0" cy="20613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814872" y="5376615"/>
              <a:ext cx="0"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77" name="Rectangle à coins arrondis 76"/>
            <p:cNvSpPr/>
            <p:nvPr/>
          </p:nvSpPr>
          <p:spPr>
            <a:xfrm>
              <a:off x="2186663" y="4692106"/>
              <a:ext cx="2088232" cy="1368152"/>
            </a:xfrm>
            <a:prstGeom prst="roundRect">
              <a:avLst/>
            </a:prstGeom>
            <a:solidFill>
              <a:schemeClr val="accent1">
                <a:lumMod val="5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Arc 92"/>
            <p:cNvSpPr/>
            <p:nvPr/>
          </p:nvSpPr>
          <p:spPr>
            <a:xfrm rot="16200000">
              <a:off x="5256076" y="2528900"/>
              <a:ext cx="432048" cy="5040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0" name="Connecteur droit 109"/>
            <p:cNvCxnSpPr/>
            <p:nvPr/>
          </p:nvCxnSpPr>
          <p:spPr>
            <a:xfrm>
              <a:off x="4274895" y="5058324"/>
              <a:ext cx="729153"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Arc 110"/>
            <p:cNvSpPr/>
            <p:nvPr/>
          </p:nvSpPr>
          <p:spPr>
            <a:xfrm rot="5400000">
              <a:off x="4752020" y="4590272"/>
              <a:ext cx="432048" cy="5040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8" name="Connecteur droit 117"/>
            <p:cNvCxnSpPr/>
            <p:nvPr/>
          </p:nvCxnSpPr>
          <p:spPr>
            <a:xfrm flipH="1">
              <a:off x="1043608" y="5157192"/>
              <a:ext cx="1143055" cy="0"/>
            </a:xfrm>
            <a:prstGeom prst="line">
              <a:avLst/>
            </a:prstGeom>
          </p:spPr>
          <p:style>
            <a:lnRef idx="1">
              <a:schemeClr val="accent1"/>
            </a:lnRef>
            <a:fillRef idx="0">
              <a:schemeClr val="accent1"/>
            </a:fillRef>
            <a:effectRef idx="0">
              <a:schemeClr val="accent1"/>
            </a:effectRef>
            <a:fontRef idx="minor">
              <a:schemeClr val="tx1"/>
            </a:fontRef>
          </p:style>
        </p:cxnSp>
        <p:sp>
          <p:nvSpPr>
            <p:cNvPr id="119" name="Arc 118"/>
            <p:cNvSpPr/>
            <p:nvPr/>
          </p:nvSpPr>
          <p:spPr>
            <a:xfrm rot="16200000">
              <a:off x="850876" y="5121188"/>
              <a:ext cx="432048" cy="50405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0" name="Flèche vers le haut 119"/>
            <p:cNvSpPr/>
            <p:nvPr/>
          </p:nvSpPr>
          <p:spPr>
            <a:xfrm rot="10800000">
              <a:off x="748111" y="5528323"/>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ZoneTexte 120"/>
            <p:cNvSpPr txBox="1"/>
            <p:nvPr/>
          </p:nvSpPr>
          <p:spPr>
            <a:xfrm>
              <a:off x="316539" y="6121265"/>
              <a:ext cx="1224136" cy="461665"/>
            </a:xfrm>
            <a:prstGeom prst="rect">
              <a:avLst/>
            </a:prstGeom>
            <a:noFill/>
          </p:spPr>
          <p:txBody>
            <a:bodyPr wrap="square" rtlCol="0">
              <a:spAutoFit/>
            </a:bodyPr>
            <a:lstStyle/>
            <a:p>
              <a:pPr algn="ctr"/>
              <a:r>
                <a:rPr lang="fr-FR" sz="1200" dirty="0" smtClean="0"/>
                <a:t>Retour </a:t>
              </a:r>
            </a:p>
            <a:p>
              <a:pPr algn="ctr"/>
              <a:r>
                <a:rPr lang="fr-FR" sz="1200" dirty="0" smtClean="0"/>
                <a:t>vers STEP</a:t>
              </a:r>
              <a:endParaRPr lang="fr-FR" sz="1200" dirty="0"/>
            </a:p>
          </p:txBody>
        </p:sp>
        <p:sp>
          <p:nvSpPr>
            <p:cNvPr id="124" name="Chevron 123"/>
            <p:cNvSpPr/>
            <p:nvPr/>
          </p:nvSpPr>
          <p:spPr>
            <a:xfrm rot="16200000">
              <a:off x="8370422" y="2402886"/>
              <a:ext cx="72008" cy="108012"/>
            </a:xfrm>
            <a:prstGeom prst="chevron">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5" name="Chevron 124"/>
            <p:cNvSpPr/>
            <p:nvPr/>
          </p:nvSpPr>
          <p:spPr>
            <a:xfrm rot="10800000">
              <a:off x="7287200" y="548680"/>
              <a:ext cx="72008" cy="108012"/>
            </a:xfrm>
            <a:prstGeom prst="chevron">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6" name="Chevron 125"/>
            <p:cNvSpPr/>
            <p:nvPr/>
          </p:nvSpPr>
          <p:spPr>
            <a:xfrm rot="5400000">
              <a:off x="7398313" y="3785625"/>
              <a:ext cx="72008" cy="108012"/>
            </a:xfrm>
            <a:prstGeom prst="chevron">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7" name="Chevron 126"/>
            <p:cNvSpPr/>
            <p:nvPr/>
          </p:nvSpPr>
          <p:spPr>
            <a:xfrm rot="5400000">
              <a:off x="5184068" y="4563126"/>
              <a:ext cx="72008" cy="108012"/>
            </a:xfrm>
            <a:prstGeom prst="chevron">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1" name="Rectangle 140"/>
            <p:cNvSpPr/>
            <p:nvPr/>
          </p:nvSpPr>
          <p:spPr>
            <a:xfrm>
              <a:off x="5845284" y="1988840"/>
              <a:ext cx="45719"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Organigramme : Processus 148"/>
            <p:cNvSpPr/>
            <p:nvPr/>
          </p:nvSpPr>
          <p:spPr>
            <a:xfrm>
              <a:off x="4584847" y="4293096"/>
              <a:ext cx="474850" cy="333180"/>
            </a:xfrm>
            <a:prstGeom prst="flowChart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1" name="Connecteur droit 150"/>
            <p:cNvCxnSpPr/>
            <p:nvPr/>
          </p:nvCxnSpPr>
          <p:spPr>
            <a:xfrm>
              <a:off x="4841594" y="4626276"/>
              <a:ext cx="0" cy="43204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2" name="Organigramme : Processus 151"/>
            <p:cNvSpPr/>
            <p:nvPr/>
          </p:nvSpPr>
          <p:spPr>
            <a:xfrm>
              <a:off x="1022207" y="4391964"/>
              <a:ext cx="474850" cy="333180"/>
            </a:xfrm>
            <a:prstGeom prst="flowChart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3" name="Connecteur droit 152"/>
            <p:cNvCxnSpPr/>
            <p:nvPr/>
          </p:nvCxnSpPr>
          <p:spPr>
            <a:xfrm>
              <a:off x="1259632" y="4725144"/>
              <a:ext cx="0" cy="432048"/>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ZoneTexte 153"/>
            <p:cNvSpPr txBox="1"/>
            <p:nvPr/>
          </p:nvSpPr>
          <p:spPr>
            <a:xfrm>
              <a:off x="881256" y="3976465"/>
              <a:ext cx="1231601" cy="276999"/>
            </a:xfrm>
            <a:prstGeom prst="rect">
              <a:avLst/>
            </a:prstGeom>
            <a:noFill/>
            <a:ln>
              <a:noFill/>
            </a:ln>
          </p:spPr>
          <p:txBody>
            <a:bodyPr wrap="square" rtlCol="0">
              <a:spAutoFit/>
            </a:bodyPr>
            <a:lstStyle/>
            <a:p>
              <a:r>
                <a:rPr lang="fr-FR" sz="1200" dirty="0" smtClean="0">
                  <a:solidFill>
                    <a:schemeClr val="accent6">
                      <a:lumMod val="50000"/>
                    </a:schemeClr>
                  </a:solidFill>
                </a:rPr>
                <a:t>Préleveur sortie </a:t>
              </a:r>
              <a:endParaRPr lang="fr-FR" sz="1200" dirty="0">
                <a:solidFill>
                  <a:schemeClr val="accent6">
                    <a:lumMod val="50000"/>
                  </a:schemeClr>
                </a:solidFill>
              </a:endParaRPr>
            </a:p>
          </p:txBody>
        </p:sp>
        <p:sp>
          <p:nvSpPr>
            <p:cNvPr id="155" name="ZoneTexte 154"/>
            <p:cNvSpPr txBox="1"/>
            <p:nvPr/>
          </p:nvSpPr>
          <p:spPr>
            <a:xfrm>
              <a:off x="4023670" y="4016097"/>
              <a:ext cx="1231601" cy="276999"/>
            </a:xfrm>
            <a:prstGeom prst="rect">
              <a:avLst/>
            </a:prstGeom>
            <a:noFill/>
            <a:ln>
              <a:noFill/>
            </a:ln>
          </p:spPr>
          <p:txBody>
            <a:bodyPr wrap="square" rtlCol="0">
              <a:spAutoFit/>
            </a:bodyPr>
            <a:lstStyle/>
            <a:p>
              <a:r>
                <a:rPr lang="fr-FR" sz="1200" dirty="0" smtClean="0">
                  <a:solidFill>
                    <a:schemeClr val="accent6">
                      <a:lumMod val="50000"/>
                    </a:schemeClr>
                  </a:solidFill>
                </a:rPr>
                <a:t>Préleveur entrée</a:t>
              </a:r>
              <a:endParaRPr lang="fr-FR" sz="1200" dirty="0">
                <a:solidFill>
                  <a:schemeClr val="accent6">
                    <a:lumMod val="50000"/>
                  </a:schemeClr>
                </a:solidFill>
              </a:endParaRPr>
            </a:p>
          </p:txBody>
        </p:sp>
        <p:grpSp>
          <p:nvGrpSpPr>
            <p:cNvPr id="173" name="Groupe 172"/>
            <p:cNvGrpSpPr/>
            <p:nvPr/>
          </p:nvGrpSpPr>
          <p:grpSpPr>
            <a:xfrm>
              <a:off x="5049391" y="3000044"/>
              <a:ext cx="320749" cy="356948"/>
              <a:chOff x="5059697" y="3356992"/>
              <a:chExt cx="320749" cy="356948"/>
            </a:xfrm>
          </p:grpSpPr>
          <p:sp>
            <p:nvSpPr>
              <p:cNvPr id="156" name="Organigramme : Connecteur 155"/>
              <p:cNvSpPr/>
              <p:nvPr/>
            </p:nvSpPr>
            <p:spPr>
              <a:xfrm>
                <a:off x="5059697" y="3356992"/>
                <a:ext cx="320749" cy="356948"/>
              </a:xfrm>
              <a:prstGeom prst="flowChart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7" name="Triangle isocèle 156"/>
              <p:cNvSpPr/>
              <p:nvPr/>
            </p:nvSpPr>
            <p:spPr>
              <a:xfrm rot="10800000">
                <a:off x="5087486" y="3441364"/>
                <a:ext cx="265172" cy="2706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4" name="Groupe 243"/>
            <p:cNvGrpSpPr/>
            <p:nvPr/>
          </p:nvGrpSpPr>
          <p:grpSpPr>
            <a:xfrm>
              <a:off x="5220072" y="3452195"/>
              <a:ext cx="317463" cy="180964"/>
              <a:chOff x="5220072" y="3785153"/>
              <a:chExt cx="317463" cy="180964"/>
            </a:xfrm>
          </p:grpSpPr>
          <p:cxnSp>
            <p:nvCxnSpPr>
              <p:cNvPr id="159" name="Connecteur droit 158"/>
              <p:cNvCxnSpPr>
                <a:endCxn id="160" idx="1"/>
              </p:cNvCxnSpPr>
              <p:nvPr/>
            </p:nvCxnSpPr>
            <p:spPr>
              <a:xfrm>
                <a:off x="5220072" y="3875635"/>
                <a:ext cx="160303" cy="0"/>
              </a:xfrm>
              <a:prstGeom prst="line">
                <a:avLst/>
              </a:prstGeom>
            </p:spPr>
            <p:style>
              <a:lnRef idx="1">
                <a:schemeClr val="accent1"/>
              </a:lnRef>
              <a:fillRef idx="0">
                <a:schemeClr val="accent1"/>
              </a:fillRef>
              <a:effectRef idx="0">
                <a:schemeClr val="accent1"/>
              </a:effectRef>
              <a:fontRef idx="minor">
                <a:schemeClr val="tx1"/>
              </a:fontRef>
            </p:style>
          </p:cxnSp>
          <p:sp>
            <p:nvSpPr>
              <p:cNvPr id="160" name="Organigramme : Processus 159"/>
              <p:cNvSpPr/>
              <p:nvPr/>
            </p:nvSpPr>
            <p:spPr>
              <a:xfrm>
                <a:off x="5380375" y="3785153"/>
                <a:ext cx="157160" cy="18096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3" name="ZoneTexte 162"/>
            <p:cNvSpPr txBox="1"/>
            <p:nvPr/>
          </p:nvSpPr>
          <p:spPr>
            <a:xfrm>
              <a:off x="5400092" y="3010392"/>
              <a:ext cx="864096" cy="276999"/>
            </a:xfrm>
            <a:prstGeom prst="rect">
              <a:avLst/>
            </a:prstGeom>
            <a:noFill/>
          </p:spPr>
          <p:txBody>
            <a:bodyPr wrap="square" rtlCol="0">
              <a:spAutoFit/>
            </a:bodyPr>
            <a:lstStyle/>
            <a:p>
              <a:r>
                <a:rPr lang="fr-FR" sz="1200" dirty="0" smtClean="0"/>
                <a:t>Pompe</a:t>
              </a:r>
              <a:endParaRPr lang="fr-FR" sz="1200" dirty="0"/>
            </a:p>
          </p:txBody>
        </p:sp>
        <p:sp>
          <p:nvSpPr>
            <p:cNvPr id="164" name="ZoneTexte 163"/>
            <p:cNvSpPr txBox="1"/>
            <p:nvPr/>
          </p:nvSpPr>
          <p:spPr>
            <a:xfrm>
              <a:off x="5537535" y="3396966"/>
              <a:ext cx="936104" cy="276999"/>
            </a:xfrm>
            <a:prstGeom prst="rect">
              <a:avLst/>
            </a:prstGeom>
            <a:noFill/>
          </p:spPr>
          <p:txBody>
            <a:bodyPr wrap="square" rtlCol="0">
              <a:spAutoFit/>
            </a:bodyPr>
            <a:lstStyle/>
            <a:p>
              <a:r>
                <a:rPr lang="fr-FR" sz="1200" dirty="0" smtClean="0"/>
                <a:t>Débitmètre</a:t>
              </a:r>
              <a:endParaRPr lang="fr-FR" sz="1200" dirty="0"/>
            </a:p>
          </p:txBody>
        </p:sp>
        <p:sp>
          <p:nvSpPr>
            <p:cNvPr id="172" name="ZoneTexte 171"/>
            <p:cNvSpPr txBox="1"/>
            <p:nvPr/>
          </p:nvSpPr>
          <p:spPr>
            <a:xfrm>
              <a:off x="8548798" y="4414074"/>
              <a:ext cx="864096" cy="276999"/>
            </a:xfrm>
            <a:prstGeom prst="rect">
              <a:avLst/>
            </a:prstGeom>
            <a:noFill/>
          </p:spPr>
          <p:txBody>
            <a:bodyPr wrap="square" rtlCol="0">
              <a:spAutoFit/>
            </a:bodyPr>
            <a:lstStyle/>
            <a:p>
              <a:r>
                <a:rPr lang="fr-FR" sz="1200" dirty="0" smtClean="0"/>
                <a:t>Pompe</a:t>
              </a:r>
              <a:endParaRPr lang="fr-FR" sz="1200" dirty="0"/>
            </a:p>
          </p:txBody>
        </p:sp>
        <p:grpSp>
          <p:nvGrpSpPr>
            <p:cNvPr id="174" name="Groupe 173"/>
            <p:cNvGrpSpPr/>
            <p:nvPr/>
          </p:nvGrpSpPr>
          <p:grpSpPr>
            <a:xfrm rot="10800000">
              <a:off x="8228049" y="4447802"/>
              <a:ext cx="320749" cy="356948"/>
              <a:chOff x="5059697" y="3356992"/>
              <a:chExt cx="320749" cy="356948"/>
            </a:xfrm>
          </p:grpSpPr>
          <p:sp>
            <p:nvSpPr>
              <p:cNvPr id="175" name="Organigramme : Connecteur 174"/>
              <p:cNvSpPr/>
              <p:nvPr/>
            </p:nvSpPr>
            <p:spPr>
              <a:xfrm>
                <a:off x="5059697" y="3356992"/>
                <a:ext cx="320749" cy="356948"/>
              </a:xfrm>
              <a:prstGeom prst="flowChartConnector">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Triangle isocèle 175"/>
              <p:cNvSpPr/>
              <p:nvPr/>
            </p:nvSpPr>
            <p:spPr>
              <a:xfrm rot="10800000">
                <a:off x="5087486" y="3441364"/>
                <a:ext cx="265172" cy="2706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7" name="Ellipse 176"/>
            <p:cNvSpPr/>
            <p:nvPr/>
          </p:nvSpPr>
          <p:spPr>
            <a:xfrm>
              <a:off x="8286127" y="4842300"/>
              <a:ext cx="234882" cy="2428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ZoneTexte 177"/>
            <p:cNvSpPr txBox="1"/>
            <p:nvPr/>
          </p:nvSpPr>
          <p:spPr>
            <a:xfrm>
              <a:off x="8446996" y="4842300"/>
              <a:ext cx="804373" cy="276999"/>
            </a:xfrm>
            <a:prstGeom prst="rect">
              <a:avLst/>
            </a:prstGeom>
            <a:noFill/>
          </p:spPr>
          <p:txBody>
            <a:bodyPr wrap="square" rtlCol="0">
              <a:spAutoFit/>
            </a:bodyPr>
            <a:lstStyle/>
            <a:p>
              <a:r>
                <a:rPr lang="fr-FR" sz="1200" dirty="0" smtClean="0"/>
                <a:t>hacheur</a:t>
              </a:r>
              <a:endParaRPr lang="fr-FR" sz="1200" dirty="0"/>
            </a:p>
          </p:txBody>
        </p:sp>
        <p:sp>
          <p:nvSpPr>
            <p:cNvPr id="191" name="ZoneTexte 190"/>
            <p:cNvSpPr txBox="1"/>
            <p:nvPr/>
          </p:nvSpPr>
          <p:spPr>
            <a:xfrm>
              <a:off x="928607" y="1626818"/>
              <a:ext cx="1385351" cy="276999"/>
            </a:xfrm>
            <a:prstGeom prst="rect">
              <a:avLst/>
            </a:prstGeom>
            <a:noFill/>
            <a:ln>
              <a:solidFill>
                <a:schemeClr val="tx1"/>
              </a:solidFill>
            </a:ln>
          </p:spPr>
          <p:txBody>
            <a:bodyPr wrap="square" rtlCol="0">
              <a:spAutoFit/>
            </a:bodyPr>
            <a:lstStyle/>
            <a:p>
              <a:pPr algn="ctr"/>
              <a:r>
                <a:rPr lang="fr-FR" sz="1200" dirty="0" smtClean="0"/>
                <a:t>Supervision </a:t>
              </a:r>
              <a:endParaRPr lang="fr-FR" sz="1200" dirty="0"/>
            </a:p>
          </p:txBody>
        </p:sp>
        <p:sp>
          <p:nvSpPr>
            <p:cNvPr id="194" name="Organigramme : Processus 193"/>
            <p:cNvSpPr/>
            <p:nvPr/>
          </p:nvSpPr>
          <p:spPr>
            <a:xfrm>
              <a:off x="8124930" y="4149080"/>
              <a:ext cx="157160" cy="180964"/>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5" name="Connecteur droit 194"/>
            <p:cNvCxnSpPr/>
            <p:nvPr/>
          </p:nvCxnSpPr>
          <p:spPr>
            <a:xfrm>
              <a:off x="8228049" y="4253464"/>
              <a:ext cx="160303" cy="0"/>
            </a:xfrm>
            <a:prstGeom prst="line">
              <a:avLst/>
            </a:prstGeom>
          </p:spPr>
          <p:style>
            <a:lnRef idx="1">
              <a:schemeClr val="accent1"/>
            </a:lnRef>
            <a:fillRef idx="0">
              <a:schemeClr val="accent1"/>
            </a:fillRef>
            <a:effectRef idx="0">
              <a:schemeClr val="accent1"/>
            </a:effectRef>
            <a:fontRef idx="minor">
              <a:schemeClr val="tx1"/>
            </a:fontRef>
          </p:style>
        </p:cxnSp>
        <p:sp>
          <p:nvSpPr>
            <p:cNvPr id="196" name="ZoneTexte 195"/>
            <p:cNvSpPr txBox="1"/>
            <p:nvPr/>
          </p:nvSpPr>
          <p:spPr>
            <a:xfrm>
              <a:off x="8316701" y="4088105"/>
              <a:ext cx="936104" cy="276999"/>
            </a:xfrm>
            <a:prstGeom prst="rect">
              <a:avLst/>
            </a:prstGeom>
            <a:noFill/>
          </p:spPr>
          <p:txBody>
            <a:bodyPr wrap="square" rtlCol="0">
              <a:spAutoFit/>
            </a:bodyPr>
            <a:lstStyle/>
            <a:p>
              <a:r>
                <a:rPr lang="fr-FR" sz="1200" dirty="0" smtClean="0"/>
                <a:t>Débitmètre</a:t>
              </a:r>
              <a:endParaRPr lang="fr-FR" sz="1200" dirty="0"/>
            </a:p>
          </p:txBody>
        </p:sp>
        <p:cxnSp>
          <p:nvCxnSpPr>
            <p:cNvPr id="204" name="Connecteur droit 203"/>
            <p:cNvCxnSpPr/>
            <p:nvPr/>
          </p:nvCxnSpPr>
          <p:spPr>
            <a:xfrm>
              <a:off x="7812360" y="4653136"/>
              <a:ext cx="443477" cy="0"/>
            </a:xfrm>
            <a:prstGeom prst="line">
              <a:avLst/>
            </a:prstGeom>
            <a:ln w="1270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05" name="Connecteur droit 204"/>
            <p:cNvCxnSpPr/>
            <p:nvPr/>
          </p:nvCxnSpPr>
          <p:spPr>
            <a:xfrm>
              <a:off x="1284069" y="3542677"/>
              <a:ext cx="3981280" cy="0"/>
            </a:xfrm>
            <a:prstGeom prst="line">
              <a:avLst/>
            </a:prstGeom>
            <a:ln w="1270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06" name="Connecteur droit 205"/>
            <p:cNvCxnSpPr/>
            <p:nvPr/>
          </p:nvCxnSpPr>
          <p:spPr>
            <a:xfrm>
              <a:off x="1318928" y="3208300"/>
              <a:ext cx="3701114" cy="10831"/>
            </a:xfrm>
            <a:prstGeom prst="line">
              <a:avLst/>
            </a:prstGeom>
            <a:ln w="1270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07" name="Connecteur droit 206"/>
            <p:cNvCxnSpPr/>
            <p:nvPr/>
          </p:nvCxnSpPr>
          <p:spPr>
            <a:xfrm>
              <a:off x="1259632" y="1711923"/>
              <a:ext cx="24438" cy="1830754"/>
            </a:xfrm>
            <a:prstGeom prst="line">
              <a:avLst/>
            </a:prstGeom>
            <a:ln w="1270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16" name="Connecteur droit 215"/>
            <p:cNvCxnSpPr/>
            <p:nvPr/>
          </p:nvCxnSpPr>
          <p:spPr>
            <a:xfrm>
              <a:off x="7823992" y="4253464"/>
              <a:ext cx="293168" cy="0"/>
            </a:xfrm>
            <a:prstGeom prst="line">
              <a:avLst/>
            </a:prstGeom>
            <a:ln w="1270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17" name="Connecteur droit 216"/>
            <p:cNvCxnSpPr/>
            <p:nvPr/>
          </p:nvCxnSpPr>
          <p:spPr>
            <a:xfrm>
              <a:off x="7842650" y="4980799"/>
              <a:ext cx="443477" cy="0"/>
            </a:xfrm>
            <a:prstGeom prst="line">
              <a:avLst/>
            </a:prstGeom>
            <a:ln w="1270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18" name="Connecteur droit 217"/>
            <p:cNvCxnSpPr/>
            <p:nvPr/>
          </p:nvCxnSpPr>
          <p:spPr>
            <a:xfrm>
              <a:off x="7812360" y="809290"/>
              <a:ext cx="23265" cy="4200774"/>
            </a:xfrm>
            <a:prstGeom prst="line">
              <a:avLst/>
            </a:prstGeom>
            <a:ln w="1270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21" name="Connecteur droit 220"/>
            <p:cNvCxnSpPr/>
            <p:nvPr/>
          </p:nvCxnSpPr>
          <p:spPr>
            <a:xfrm>
              <a:off x="2186663" y="809290"/>
              <a:ext cx="5625697" cy="0"/>
            </a:xfrm>
            <a:prstGeom prst="line">
              <a:avLst/>
            </a:prstGeom>
            <a:ln w="1270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40" name="ZoneTexte 239"/>
            <p:cNvSpPr txBox="1"/>
            <p:nvPr/>
          </p:nvSpPr>
          <p:spPr>
            <a:xfrm>
              <a:off x="6120172" y="1191090"/>
              <a:ext cx="792088" cy="461665"/>
            </a:xfrm>
            <a:prstGeom prst="rect">
              <a:avLst/>
            </a:prstGeom>
            <a:noFill/>
          </p:spPr>
          <p:txBody>
            <a:bodyPr wrap="square" rtlCol="0">
              <a:spAutoFit/>
            </a:bodyPr>
            <a:lstStyle/>
            <a:p>
              <a:pPr algn="ctr"/>
              <a:r>
                <a:rPr lang="fr-FR" sz="1200" dirty="0" smtClean="0"/>
                <a:t>Cuve tampon</a:t>
              </a:r>
              <a:endParaRPr lang="fr-FR" sz="1200" dirty="0"/>
            </a:p>
          </p:txBody>
        </p:sp>
        <p:cxnSp>
          <p:nvCxnSpPr>
            <p:cNvPr id="246" name="Connecteur droit 245"/>
            <p:cNvCxnSpPr/>
            <p:nvPr/>
          </p:nvCxnSpPr>
          <p:spPr>
            <a:xfrm flipV="1">
              <a:off x="7596336" y="4391964"/>
              <a:ext cx="1547664" cy="331"/>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8" name="Connecteur droit 247"/>
            <p:cNvCxnSpPr/>
            <p:nvPr/>
          </p:nvCxnSpPr>
          <p:spPr>
            <a:xfrm>
              <a:off x="7596336" y="4414074"/>
              <a:ext cx="0" cy="2477820"/>
            </a:xfrm>
            <a:prstGeom prst="line">
              <a:avLst/>
            </a:prstGeom>
            <a:ln w="28575">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1" name="ZoneTexte 250"/>
            <p:cNvSpPr txBox="1"/>
            <p:nvPr/>
          </p:nvSpPr>
          <p:spPr>
            <a:xfrm>
              <a:off x="7519434" y="6597772"/>
              <a:ext cx="1368152" cy="369332"/>
            </a:xfrm>
            <a:prstGeom prst="rect">
              <a:avLst/>
            </a:prstGeom>
            <a:noFill/>
          </p:spPr>
          <p:txBody>
            <a:bodyPr wrap="square" rtlCol="0">
              <a:spAutoFit/>
            </a:bodyPr>
            <a:lstStyle/>
            <a:p>
              <a:r>
                <a:rPr lang="fr-FR" dirty="0" smtClean="0"/>
                <a:t>STEP</a:t>
              </a:r>
              <a:endParaRPr lang="fr-FR" dirty="0"/>
            </a:p>
          </p:txBody>
        </p:sp>
      </p:grpSp>
      <p:sp>
        <p:nvSpPr>
          <p:cNvPr id="4" name="ZoneTexte 3"/>
          <p:cNvSpPr txBox="1"/>
          <p:nvPr/>
        </p:nvSpPr>
        <p:spPr>
          <a:xfrm>
            <a:off x="2261570" y="4693487"/>
            <a:ext cx="1414521" cy="923330"/>
          </a:xfrm>
          <a:prstGeom prst="rect">
            <a:avLst/>
          </a:prstGeom>
          <a:noFill/>
        </p:spPr>
        <p:txBody>
          <a:bodyPr wrap="square" rtlCol="0">
            <a:spAutoFit/>
          </a:bodyPr>
          <a:lstStyle/>
          <a:p>
            <a:pPr algn="ctr"/>
            <a:r>
              <a:rPr lang="fr-FR" dirty="0" smtClean="0">
                <a:solidFill>
                  <a:schemeClr val="bg1"/>
                </a:solidFill>
              </a:rPr>
              <a:t>Equipement Pilote</a:t>
            </a:r>
          </a:p>
          <a:p>
            <a:pPr algn="ctr"/>
            <a:r>
              <a:rPr lang="fr-FR" dirty="0">
                <a:solidFill>
                  <a:schemeClr val="bg1"/>
                </a:solidFill>
              </a:rPr>
              <a:t>e</a:t>
            </a:r>
            <a:r>
              <a:rPr lang="fr-FR" dirty="0" smtClean="0">
                <a:solidFill>
                  <a:schemeClr val="bg1"/>
                </a:solidFill>
              </a:rPr>
              <a:t>n test</a:t>
            </a:r>
            <a:endParaRPr lang="fr-FR" dirty="0">
              <a:solidFill>
                <a:schemeClr val="bg1"/>
              </a:solidFill>
            </a:endParaRPr>
          </a:p>
        </p:txBody>
      </p:sp>
      <p:cxnSp>
        <p:nvCxnSpPr>
          <p:cNvPr id="112" name="Connecteur droit 111"/>
          <p:cNvCxnSpPr/>
          <p:nvPr/>
        </p:nvCxnSpPr>
        <p:spPr>
          <a:xfrm>
            <a:off x="1843963" y="632324"/>
            <a:ext cx="0" cy="786557"/>
          </a:xfrm>
          <a:prstGeom prst="line">
            <a:avLst/>
          </a:prstGeom>
          <a:ln w="1270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 name="Espace réservé de la date 2"/>
          <p:cNvSpPr>
            <a:spLocks noGrp="1"/>
          </p:cNvSpPr>
          <p:nvPr>
            <p:ph type="dt" sz="half" idx="10"/>
          </p:nvPr>
        </p:nvSpPr>
        <p:spPr/>
        <p:txBody>
          <a:bodyPr/>
          <a:lstStyle/>
          <a:p>
            <a:r>
              <a:rPr lang="fr-FR" smtClean="0"/>
              <a:t>V2 _ 12/04/2019</a:t>
            </a:r>
            <a:endParaRPr lang="fr-FR"/>
          </a:p>
        </p:txBody>
      </p:sp>
      <p:sp>
        <p:nvSpPr>
          <p:cNvPr id="6" name="Espace réservé du pied de page 5"/>
          <p:cNvSpPr>
            <a:spLocks noGrp="1"/>
          </p:cNvSpPr>
          <p:nvPr>
            <p:ph type="ftr" sz="quarter" idx="11"/>
          </p:nvPr>
        </p:nvSpPr>
        <p:spPr/>
        <p:txBody>
          <a:bodyPr/>
          <a:lstStyle/>
          <a:p>
            <a:r>
              <a:rPr lang="fr-FR" smtClean="0"/>
              <a:t>Présentation Centre d'Essais Roger Ben Aim</a:t>
            </a:r>
            <a:endParaRPr lang="fr-FR"/>
          </a:p>
        </p:txBody>
      </p:sp>
      <p:sp>
        <p:nvSpPr>
          <p:cNvPr id="9" name="Espace réservé du numéro de diapositive 8"/>
          <p:cNvSpPr>
            <a:spLocks noGrp="1"/>
          </p:cNvSpPr>
          <p:nvPr>
            <p:ph type="sldNum" sz="quarter" idx="12"/>
          </p:nvPr>
        </p:nvSpPr>
        <p:spPr/>
        <p:txBody>
          <a:bodyPr/>
          <a:lstStyle/>
          <a:p>
            <a:fld id="{C805C2A6-3424-4207-B054-87999CA98F20}" type="slidenum">
              <a:rPr lang="fr-FR" smtClean="0"/>
              <a:t>37</a:t>
            </a:fld>
            <a:endParaRPr lang="fr-FR"/>
          </a:p>
        </p:txBody>
      </p:sp>
    </p:spTree>
    <p:extLst>
      <p:ext uri="{BB962C8B-B14F-4D97-AF65-F5344CB8AC3E}">
        <p14:creationId xmlns:p14="http://schemas.microsoft.com/office/powerpoint/2010/main" val="69091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8607" y="340438"/>
            <a:ext cx="7094764" cy="866969"/>
          </a:xfrm>
        </p:spPr>
        <p:txBody>
          <a:bodyPr/>
          <a:lstStyle/>
          <a:p>
            <a:r>
              <a:rPr lang="fr-FR" dirty="0" smtClean="0"/>
              <a:t>Le Centre </a:t>
            </a:r>
            <a:r>
              <a:rPr lang="fr-FR" dirty="0"/>
              <a:t>d’Essais Roger Ben </a:t>
            </a:r>
            <a:r>
              <a:rPr lang="fr-FR" dirty="0" smtClean="0"/>
              <a:t>Aim</a:t>
            </a:r>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4</a:t>
            </a:fld>
            <a:endParaRPr lang="fr-FR"/>
          </a:p>
        </p:txBody>
      </p:sp>
      <p:pic>
        <p:nvPicPr>
          <p:cNvPr id="1026" name="Picture 2" descr="G:\CERBA\photo CERBA\10-01-2019\IMG_4166.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223" r="16539"/>
          <a:stretch/>
        </p:blipFill>
        <p:spPr bwMode="auto">
          <a:xfrm>
            <a:off x="550505" y="1635667"/>
            <a:ext cx="5346441" cy="461465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pied de page 2"/>
          <p:cNvSpPr>
            <a:spLocks noGrp="1"/>
          </p:cNvSpPr>
          <p:nvPr>
            <p:ph type="ftr" sz="quarter" idx="11"/>
          </p:nvPr>
        </p:nvSpPr>
        <p:spPr/>
        <p:txBody>
          <a:bodyPr/>
          <a:lstStyle/>
          <a:p>
            <a:r>
              <a:rPr lang="fr-FR" smtClean="0"/>
              <a:t>Présentation Centre d'Essais Roger Ben Aim</a:t>
            </a:r>
            <a:endParaRPr lang="fr-FR"/>
          </a:p>
        </p:txBody>
      </p:sp>
      <p:pic>
        <p:nvPicPr>
          <p:cNvPr id="7" name="Picture 4" descr="Résultat de recherche d'images pour &quot;logo région nouvelle aquitain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524" y="1635667"/>
            <a:ext cx="1840826" cy="1034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Résultat de recherche d'images pour &quot;logo agglo age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4524" y="2959889"/>
            <a:ext cx="1862186" cy="10707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ésultat de recherche d'images pour &quot;logo feder&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4524" y="4320197"/>
            <a:ext cx="1997432" cy="214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023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a:t>Une localisation </a:t>
            </a:r>
            <a:r>
              <a:rPr lang="fr-FR" dirty="0" smtClean="0"/>
              <a:t>exceptionnelle</a:t>
            </a:r>
            <a:endParaRPr lang="fr-FR" dirty="0"/>
          </a:p>
        </p:txBody>
      </p:sp>
      <p:sp>
        <p:nvSpPr>
          <p:cNvPr id="5" name="Espace réservé de la date 4"/>
          <p:cNvSpPr>
            <a:spLocks noGrp="1"/>
          </p:cNvSpPr>
          <p:nvPr>
            <p:ph type="dt" sz="half" idx="10"/>
          </p:nvPr>
        </p:nvSpPr>
        <p:spPr/>
        <p:txBody>
          <a:bodyPr/>
          <a:lstStyle/>
          <a:p>
            <a:r>
              <a:rPr lang="fr-FR" smtClean="0"/>
              <a:t>V2 _ 12/04/2019</a:t>
            </a:r>
            <a:endParaRPr lang="fr-FR"/>
          </a:p>
        </p:txBody>
      </p:sp>
      <p:sp>
        <p:nvSpPr>
          <p:cNvPr id="7" name="Espace réservé du numéro de diapositive 6"/>
          <p:cNvSpPr>
            <a:spLocks noGrp="1"/>
          </p:cNvSpPr>
          <p:nvPr>
            <p:ph type="sldNum" sz="quarter" idx="12"/>
          </p:nvPr>
        </p:nvSpPr>
        <p:spPr/>
        <p:txBody>
          <a:bodyPr/>
          <a:lstStyle/>
          <a:p>
            <a:fld id="{C805C2A6-3424-4207-B054-87999CA98F20}" type="slidenum">
              <a:rPr lang="fr-FR" smtClean="0"/>
              <a:t>5</a:t>
            </a:fld>
            <a:endParaRPr lang="fr-F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731" t="32448" r="30684" b="14218"/>
          <a:stretch/>
        </p:blipFill>
        <p:spPr bwMode="auto">
          <a:xfrm>
            <a:off x="1991361" y="1270000"/>
            <a:ext cx="6147380" cy="503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pied de page 1"/>
          <p:cNvSpPr>
            <a:spLocks noGrp="1"/>
          </p:cNvSpPr>
          <p:nvPr>
            <p:ph type="ftr" sz="quarter" idx="11"/>
          </p:nvPr>
        </p:nvSpPr>
        <p:spPr/>
        <p:txBody>
          <a:bodyPr/>
          <a:lstStyle/>
          <a:p>
            <a:r>
              <a:rPr lang="fr-FR" smtClean="0"/>
              <a:t>Présentation Centre d'Essais Roger Ben Aim</a:t>
            </a:r>
            <a:endParaRPr lang="fr-FR"/>
          </a:p>
        </p:txBody>
      </p:sp>
    </p:spTree>
    <p:extLst>
      <p:ext uri="{BB962C8B-B14F-4D97-AF65-F5344CB8AC3E}">
        <p14:creationId xmlns:p14="http://schemas.microsoft.com/office/powerpoint/2010/main" val="173937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centre d’essai en image</a:t>
            </a:r>
            <a:endParaRPr lang="fr-FR" dirty="0"/>
          </a:p>
        </p:txBody>
      </p:sp>
      <p:sp>
        <p:nvSpPr>
          <p:cNvPr id="4" name="Espace réservé de la date 3"/>
          <p:cNvSpPr>
            <a:spLocks noGrp="1"/>
          </p:cNvSpPr>
          <p:nvPr>
            <p:ph type="dt" sz="half" idx="10"/>
          </p:nvPr>
        </p:nvSpPr>
        <p:spPr/>
        <p:txBody>
          <a:bodyPr/>
          <a:lstStyle/>
          <a:p>
            <a:r>
              <a:rPr lang="fr-FR" smtClean="0"/>
              <a:t>V2 _ 12/04/2019</a:t>
            </a:r>
            <a:endParaRPr lang="fr-FR"/>
          </a:p>
        </p:txBody>
      </p:sp>
      <p:sp>
        <p:nvSpPr>
          <p:cNvPr id="6" name="Espace réservé du numéro de diapositive 5"/>
          <p:cNvSpPr>
            <a:spLocks noGrp="1"/>
          </p:cNvSpPr>
          <p:nvPr>
            <p:ph type="sldNum" sz="quarter" idx="12"/>
          </p:nvPr>
        </p:nvSpPr>
        <p:spPr/>
        <p:txBody>
          <a:bodyPr/>
          <a:lstStyle/>
          <a:p>
            <a:fld id="{C805C2A6-3424-4207-B054-87999CA98F20}" type="slidenum">
              <a:rPr lang="fr-FR" smtClean="0"/>
              <a:t>6</a:t>
            </a:fld>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792" y="1233528"/>
            <a:ext cx="3271345" cy="2453509"/>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778" y="3996978"/>
            <a:ext cx="3271343" cy="2453507"/>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793" y="3996978"/>
            <a:ext cx="3271342" cy="2453507"/>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8775" y="1233527"/>
            <a:ext cx="3271346" cy="2453509"/>
          </a:xfrm>
          <a:prstGeom prst="rect">
            <a:avLst/>
          </a:prstGeom>
        </p:spPr>
      </p:pic>
      <p:sp>
        <p:nvSpPr>
          <p:cNvPr id="11" name="ZoneTexte 10"/>
          <p:cNvSpPr txBox="1"/>
          <p:nvPr/>
        </p:nvSpPr>
        <p:spPr>
          <a:xfrm>
            <a:off x="3334310" y="3629849"/>
            <a:ext cx="2514040" cy="338554"/>
          </a:xfrm>
          <a:prstGeom prst="rect">
            <a:avLst/>
          </a:prstGeom>
          <a:noFill/>
        </p:spPr>
        <p:txBody>
          <a:bodyPr wrap="square" rtlCol="0">
            <a:spAutoFit/>
          </a:bodyPr>
          <a:lstStyle/>
          <a:p>
            <a:pPr algn="ctr"/>
            <a:r>
              <a:rPr lang="fr-FR" sz="1600" dirty="0">
                <a:solidFill>
                  <a:schemeClr val="accent1"/>
                </a:solidFill>
                <a:latin typeface="Arial Narrow" panose="020B0606020202030204" pitchFamily="34" charset="0"/>
              </a:rPr>
              <a:t>Zone d’expérimentation</a:t>
            </a:r>
          </a:p>
        </p:txBody>
      </p:sp>
      <p:sp>
        <p:nvSpPr>
          <p:cNvPr id="12" name="ZoneTexte 11"/>
          <p:cNvSpPr txBox="1"/>
          <p:nvPr/>
        </p:nvSpPr>
        <p:spPr>
          <a:xfrm>
            <a:off x="1063794" y="6374614"/>
            <a:ext cx="3009340" cy="338554"/>
          </a:xfrm>
          <a:prstGeom prst="rect">
            <a:avLst/>
          </a:prstGeom>
          <a:noFill/>
        </p:spPr>
        <p:txBody>
          <a:bodyPr wrap="square" rtlCol="0">
            <a:spAutoFit/>
          </a:bodyPr>
          <a:lstStyle/>
          <a:p>
            <a:pPr algn="ctr"/>
            <a:r>
              <a:rPr lang="fr-FR" sz="1600" dirty="0">
                <a:solidFill>
                  <a:schemeClr val="accent1"/>
                </a:solidFill>
                <a:latin typeface="Arial Narrow" panose="020B0606020202030204" pitchFamily="34" charset="0"/>
              </a:rPr>
              <a:t>Zone </a:t>
            </a:r>
            <a:r>
              <a:rPr lang="fr-FR" sz="1600" dirty="0" smtClean="0">
                <a:solidFill>
                  <a:schemeClr val="accent1"/>
                </a:solidFill>
                <a:latin typeface="Arial Narrow" panose="020B0606020202030204" pitchFamily="34" charset="0"/>
              </a:rPr>
              <a:t>de test au rez-de-chaussée</a:t>
            </a:r>
            <a:endParaRPr lang="fr-FR" sz="1600" dirty="0">
              <a:solidFill>
                <a:schemeClr val="accent1"/>
              </a:solidFill>
              <a:latin typeface="Arial Narrow" panose="020B0606020202030204" pitchFamily="34" charset="0"/>
            </a:endParaRPr>
          </a:p>
        </p:txBody>
      </p:sp>
      <p:sp>
        <p:nvSpPr>
          <p:cNvPr id="13" name="ZoneTexte 12"/>
          <p:cNvSpPr txBox="1"/>
          <p:nvPr/>
        </p:nvSpPr>
        <p:spPr>
          <a:xfrm>
            <a:off x="5707614" y="6374614"/>
            <a:ext cx="1373668" cy="338554"/>
          </a:xfrm>
          <a:prstGeom prst="rect">
            <a:avLst/>
          </a:prstGeom>
          <a:noFill/>
        </p:spPr>
        <p:txBody>
          <a:bodyPr wrap="square" rtlCol="0">
            <a:spAutoFit/>
          </a:bodyPr>
          <a:lstStyle/>
          <a:p>
            <a:pPr algn="ctr"/>
            <a:r>
              <a:rPr lang="fr-FR" sz="1600" dirty="0" smtClean="0">
                <a:solidFill>
                  <a:schemeClr val="accent1"/>
                </a:solidFill>
                <a:latin typeface="Arial Narrow" panose="020B0606020202030204" pitchFamily="34" charset="0"/>
              </a:rPr>
              <a:t>Laboratoire</a:t>
            </a:r>
            <a:endParaRPr lang="fr-FR" sz="1600" dirty="0">
              <a:solidFill>
                <a:schemeClr val="accent1"/>
              </a:solidFill>
              <a:latin typeface="Arial Narrow" panose="020B0606020202030204" pitchFamily="34" charset="0"/>
            </a:endParaRPr>
          </a:p>
        </p:txBody>
      </p:sp>
      <p:sp>
        <p:nvSpPr>
          <p:cNvPr id="3" name="Espace réservé du pied de page 2"/>
          <p:cNvSpPr>
            <a:spLocks noGrp="1"/>
          </p:cNvSpPr>
          <p:nvPr>
            <p:ph type="ftr" sz="quarter" idx="11"/>
          </p:nvPr>
        </p:nvSpPr>
        <p:spPr/>
        <p:txBody>
          <a:bodyPr/>
          <a:lstStyle/>
          <a:p>
            <a:r>
              <a:rPr lang="fr-FR" smtClean="0"/>
              <a:t>Présentation Centre d'Essais Roger Ben Aim</a:t>
            </a:r>
            <a:endParaRPr lang="fr-FR"/>
          </a:p>
        </p:txBody>
      </p:sp>
    </p:spTree>
    <p:extLst>
      <p:ext uri="{BB962C8B-B14F-4D97-AF65-F5344CB8AC3E}">
        <p14:creationId xmlns:p14="http://schemas.microsoft.com/office/powerpoint/2010/main" val="1546777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Type de prestation</a:t>
            </a:r>
          </a:p>
        </p:txBody>
      </p:sp>
      <p:sp>
        <p:nvSpPr>
          <p:cNvPr id="3" name="Espace réservé du contenu 2"/>
          <p:cNvSpPr>
            <a:spLocks noGrp="1"/>
          </p:cNvSpPr>
          <p:nvPr>
            <p:ph sz="half" idx="1"/>
          </p:nvPr>
        </p:nvSpPr>
        <p:spPr>
          <a:xfrm>
            <a:off x="628649" y="1319349"/>
            <a:ext cx="8201841" cy="4857614"/>
          </a:xfrm>
        </p:spPr>
        <p:txBody>
          <a:bodyPr>
            <a:normAutofit fontScale="85000" lnSpcReduction="20000"/>
          </a:bodyPr>
          <a:lstStyle/>
          <a:p>
            <a:pPr algn="just"/>
            <a:r>
              <a:rPr lang="fr-FR" dirty="0"/>
              <a:t>Evaluation et qualification de technologies et d’équipements </a:t>
            </a:r>
            <a:r>
              <a:rPr lang="fr-FR" dirty="0">
                <a:solidFill>
                  <a:schemeClr val="accent2"/>
                </a:solidFill>
              </a:rPr>
              <a:t>pour le traitement et la réutilisation de l’eau ou la gestion des boues </a:t>
            </a:r>
          </a:p>
          <a:p>
            <a:pPr algn="just"/>
            <a:r>
              <a:rPr lang="fr-FR" dirty="0"/>
              <a:t>Essais comparatifs </a:t>
            </a:r>
            <a:r>
              <a:rPr lang="fr-FR" dirty="0">
                <a:solidFill>
                  <a:schemeClr val="accent2"/>
                </a:solidFill>
              </a:rPr>
              <a:t>de technologies concurrentes à l’échelle pilote ou semi-industrielles, en conditions maîtrisées</a:t>
            </a:r>
          </a:p>
          <a:p>
            <a:pPr algn="just"/>
            <a:r>
              <a:rPr lang="fr-FR" dirty="0">
                <a:solidFill>
                  <a:schemeClr val="accent2"/>
                </a:solidFill>
              </a:rPr>
              <a:t>Aide au </a:t>
            </a:r>
            <a:r>
              <a:rPr lang="fr-FR" dirty="0"/>
              <a:t>développement de nouvelles technologies ou méthodes </a:t>
            </a:r>
            <a:r>
              <a:rPr lang="fr-FR" dirty="0">
                <a:solidFill>
                  <a:schemeClr val="accent2"/>
                </a:solidFill>
              </a:rPr>
              <a:t>pour le traitement de l’eau et des boues, grâce à des programmes de R&amp;D appliquée à l’échelle laboratoire, pilote ou industrielle</a:t>
            </a:r>
          </a:p>
          <a:p>
            <a:pPr algn="just"/>
            <a:r>
              <a:rPr lang="fr-FR" dirty="0"/>
              <a:t>Bilan de consommation </a:t>
            </a:r>
            <a:r>
              <a:rPr lang="fr-FR" dirty="0">
                <a:solidFill>
                  <a:schemeClr val="accent2"/>
                </a:solidFill>
              </a:rPr>
              <a:t>des équipements en conditions d’utilisation réelles</a:t>
            </a:r>
          </a:p>
          <a:p>
            <a:pPr algn="just"/>
            <a:r>
              <a:rPr lang="fr-FR" dirty="0">
                <a:solidFill>
                  <a:schemeClr val="accent2"/>
                </a:solidFill>
              </a:rPr>
              <a:t>Evaluation in-situ d’</a:t>
            </a:r>
            <a:r>
              <a:rPr lang="fr-FR" dirty="0"/>
              <a:t>instruments de mesure et de capteurs en ligne</a:t>
            </a:r>
          </a:p>
          <a:p>
            <a:pPr algn="just"/>
            <a:r>
              <a:rPr lang="fr-FR" dirty="0"/>
              <a:t>Essais d’endurance </a:t>
            </a:r>
            <a:r>
              <a:rPr lang="fr-FR" dirty="0">
                <a:solidFill>
                  <a:schemeClr val="accent2"/>
                </a:solidFill>
              </a:rPr>
              <a:t>sur équipements et capteurs</a:t>
            </a:r>
          </a:p>
          <a:p>
            <a:pPr algn="just"/>
            <a:r>
              <a:rPr lang="fr-FR" dirty="0">
                <a:solidFill>
                  <a:schemeClr val="accent2"/>
                </a:solidFill>
              </a:rPr>
              <a:t>Organisation de </a:t>
            </a:r>
            <a:r>
              <a:rPr lang="fr-FR" dirty="0"/>
              <a:t>démonstrations d’équipements en conditions réelles</a:t>
            </a:r>
          </a:p>
          <a:p>
            <a:pPr algn="just"/>
            <a:r>
              <a:rPr lang="fr-FR" dirty="0"/>
              <a:t>Programmes de recherche collaborative </a:t>
            </a:r>
            <a:r>
              <a:rPr lang="fr-FR" dirty="0">
                <a:solidFill>
                  <a:schemeClr val="accent2"/>
                </a:solidFill>
              </a:rPr>
              <a:t>avec les industriels et les universités</a:t>
            </a:r>
          </a:p>
          <a:p>
            <a:pPr algn="just"/>
            <a:endParaRPr lang="fr-FR" dirty="0"/>
          </a:p>
        </p:txBody>
      </p:sp>
      <p:sp>
        <p:nvSpPr>
          <p:cNvPr id="5" name="Espace réservé de la date 4"/>
          <p:cNvSpPr>
            <a:spLocks noGrp="1"/>
          </p:cNvSpPr>
          <p:nvPr>
            <p:ph type="dt" sz="half" idx="10"/>
          </p:nvPr>
        </p:nvSpPr>
        <p:spPr/>
        <p:txBody>
          <a:bodyPr/>
          <a:lstStyle/>
          <a:p>
            <a:r>
              <a:rPr lang="fr-FR" smtClean="0"/>
              <a:t>V2 _ 12/04/2019</a:t>
            </a:r>
            <a:endParaRPr lang="fr-FR"/>
          </a:p>
        </p:txBody>
      </p:sp>
      <p:sp>
        <p:nvSpPr>
          <p:cNvPr id="7" name="Espace réservé du numéro de diapositive 6"/>
          <p:cNvSpPr>
            <a:spLocks noGrp="1"/>
          </p:cNvSpPr>
          <p:nvPr>
            <p:ph type="sldNum" sz="quarter" idx="12"/>
          </p:nvPr>
        </p:nvSpPr>
        <p:spPr/>
        <p:txBody>
          <a:bodyPr/>
          <a:lstStyle/>
          <a:p>
            <a:fld id="{C805C2A6-3424-4207-B054-87999CA98F20}" type="slidenum">
              <a:rPr lang="fr-FR" smtClean="0"/>
              <a:t>7</a:t>
            </a:fld>
            <a:endParaRPr lang="fr-FR"/>
          </a:p>
        </p:txBody>
      </p:sp>
      <p:sp>
        <p:nvSpPr>
          <p:cNvPr id="4" name="Espace réservé du pied de page 3"/>
          <p:cNvSpPr>
            <a:spLocks noGrp="1"/>
          </p:cNvSpPr>
          <p:nvPr>
            <p:ph type="ftr" sz="quarter" idx="11"/>
          </p:nvPr>
        </p:nvSpPr>
        <p:spPr/>
        <p:txBody>
          <a:bodyPr/>
          <a:lstStyle/>
          <a:p>
            <a:r>
              <a:rPr lang="fr-FR" smtClean="0"/>
              <a:t>Présentation Centre d'Essais Roger Ben Aim</a:t>
            </a:r>
            <a:endParaRPr lang="fr-FR"/>
          </a:p>
        </p:txBody>
      </p:sp>
    </p:spTree>
    <p:extLst>
      <p:ext uri="{BB962C8B-B14F-4D97-AF65-F5344CB8AC3E}">
        <p14:creationId xmlns:p14="http://schemas.microsoft.com/office/powerpoint/2010/main" val="1707928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54776" y="1329237"/>
            <a:ext cx="7940584" cy="4351338"/>
          </a:xfrm>
        </p:spPr>
        <p:txBody>
          <a:bodyPr>
            <a:normAutofit/>
          </a:bodyPr>
          <a:lstStyle/>
          <a:p>
            <a:pPr lvl="0" algn="just"/>
            <a:r>
              <a:rPr lang="fr-FR" sz="2300" dirty="0"/>
              <a:t> Venez tester vos matériels ou vos produits avec la qualité d’eau qui vous convient (eaux disponibles ou de référence) afin :</a:t>
            </a:r>
          </a:p>
          <a:p>
            <a:pPr lvl="1" algn="just"/>
            <a:r>
              <a:rPr lang="fr-FR" sz="2300" dirty="0"/>
              <a:t>d’obtenir des preuves de performances (efficacité de traitement, consommation énergétique, durée de vie, …)</a:t>
            </a:r>
          </a:p>
          <a:p>
            <a:pPr lvl="1" algn="just"/>
            <a:r>
              <a:rPr lang="fr-FR" sz="2300" dirty="0"/>
              <a:t>d’obtenir des éléments de certification (marquage CE, ETV, …)</a:t>
            </a:r>
          </a:p>
          <a:p>
            <a:pPr lvl="1" algn="just"/>
            <a:r>
              <a:rPr lang="fr-FR" sz="2300" dirty="0"/>
              <a:t>d’explorer les limites de fonctionnement </a:t>
            </a:r>
          </a:p>
          <a:p>
            <a:pPr lvl="0" algn="just"/>
            <a:r>
              <a:rPr lang="fr-FR" sz="2300" dirty="0"/>
              <a:t>Venez optimiser vos paramètres d’exploitation sur des eaux disponibles ou de référence</a:t>
            </a:r>
          </a:p>
          <a:p>
            <a:endParaRPr lang="fr-FR" sz="1800" dirty="0"/>
          </a:p>
        </p:txBody>
      </p:sp>
      <p:sp>
        <p:nvSpPr>
          <p:cNvPr id="5" name="Espace réservé de la date 4"/>
          <p:cNvSpPr>
            <a:spLocks noGrp="1"/>
          </p:cNvSpPr>
          <p:nvPr>
            <p:ph type="dt" sz="half" idx="10"/>
          </p:nvPr>
        </p:nvSpPr>
        <p:spPr/>
        <p:txBody>
          <a:bodyPr/>
          <a:lstStyle/>
          <a:p>
            <a:r>
              <a:rPr lang="fr-FR" smtClean="0"/>
              <a:t>V2 _ 12/04/2019</a:t>
            </a:r>
            <a:endParaRPr lang="fr-FR"/>
          </a:p>
        </p:txBody>
      </p:sp>
      <p:sp>
        <p:nvSpPr>
          <p:cNvPr id="7" name="Espace réservé du numéro de diapositive 6"/>
          <p:cNvSpPr>
            <a:spLocks noGrp="1"/>
          </p:cNvSpPr>
          <p:nvPr>
            <p:ph type="sldNum" sz="quarter" idx="12"/>
          </p:nvPr>
        </p:nvSpPr>
        <p:spPr/>
        <p:txBody>
          <a:bodyPr/>
          <a:lstStyle/>
          <a:p>
            <a:fld id="{C805C2A6-3424-4207-B054-87999CA98F20}" type="slidenum">
              <a:rPr lang="fr-FR" smtClean="0"/>
              <a:t>8</a:t>
            </a:fld>
            <a:endParaRPr lang="fr-FR"/>
          </a:p>
        </p:txBody>
      </p:sp>
      <p:sp>
        <p:nvSpPr>
          <p:cNvPr id="2" name="Espace réservé du pied de page 1"/>
          <p:cNvSpPr>
            <a:spLocks noGrp="1"/>
          </p:cNvSpPr>
          <p:nvPr>
            <p:ph type="ftr" sz="quarter" idx="11"/>
          </p:nvPr>
        </p:nvSpPr>
        <p:spPr/>
        <p:txBody>
          <a:bodyPr/>
          <a:lstStyle/>
          <a:p>
            <a:r>
              <a:rPr lang="fr-FR" smtClean="0"/>
              <a:t>Présentation Centre d'Essais Roger Ben Aim</a:t>
            </a:r>
            <a:endParaRPr lang="fr-FR"/>
          </a:p>
        </p:txBody>
      </p:sp>
    </p:spTree>
    <p:extLst>
      <p:ext uri="{BB962C8B-B14F-4D97-AF65-F5344CB8AC3E}">
        <p14:creationId xmlns:p14="http://schemas.microsoft.com/office/powerpoint/2010/main" val="3132062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 Caractéristiques </a:t>
            </a:r>
            <a:r>
              <a:rPr lang="fr-FR" dirty="0"/>
              <a:t>du bâtiment</a:t>
            </a:r>
          </a:p>
        </p:txBody>
      </p:sp>
      <p:sp>
        <p:nvSpPr>
          <p:cNvPr id="3" name="Espace réservé de la date 2"/>
          <p:cNvSpPr>
            <a:spLocks noGrp="1"/>
          </p:cNvSpPr>
          <p:nvPr>
            <p:ph type="dt" sz="half" idx="2"/>
          </p:nvPr>
        </p:nvSpPr>
        <p:spPr/>
        <p:txBody>
          <a:bodyPr/>
          <a:lstStyle/>
          <a:p>
            <a:r>
              <a:rPr lang="fr-FR" smtClean="0"/>
              <a:t>V2 _ 12/04/2019</a:t>
            </a:r>
            <a:endParaRPr lang="fr-FR" dirty="0"/>
          </a:p>
        </p:txBody>
      </p:sp>
      <p:sp>
        <p:nvSpPr>
          <p:cNvPr id="4" name="Espace réservé du numéro de diapositive 3"/>
          <p:cNvSpPr>
            <a:spLocks noGrp="1"/>
          </p:cNvSpPr>
          <p:nvPr>
            <p:ph type="sldNum" sz="quarter" idx="4"/>
          </p:nvPr>
        </p:nvSpPr>
        <p:spPr/>
        <p:txBody>
          <a:bodyPr/>
          <a:lstStyle/>
          <a:p>
            <a:fld id="{C805C2A6-3424-4207-B054-87999CA98F20}" type="slidenum">
              <a:rPr lang="fr-FR" smtClean="0"/>
              <a:pPr/>
              <a:t>9</a:t>
            </a:fld>
            <a:endParaRPr lang="fr-FR" dirty="0"/>
          </a:p>
        </p:txBody>
      </p:sp>
      <p:sp>
        <p:nvSpPr>
          <p:cNvPr id="5" name="Espace réservé du pied de page 4"/>
          <p:cNvSpPr>
            <a:spLocks noGrp="1"/>
          </p:cNvSpPr>
          <p:nvPr>
            <p:ph type="ftr" sz="quarter" idx="3"/>
          </p:nvPr>
        </p:nvSpPr>
        <p:spPr/>
        <p:txBody>
          <a:bodyPr/>
          <a:lstStyle/>
          <a:p>
            <a:r>
              <a:rPr lang="fr-FR" smtClean="0"/>
              <a:t>Présentation Centre d'Essais Roger Ben Aim</a:t>
            </a:r>
            <a:endParaRPr lang="fr-FR" dirty="0"/>
          </a:p>
        </p:txBody>
      </p:sp>
    </p:spTree>
    <p:extLst>
      <p:ext uri="{BB962C8B-B14F-4D97-AF65-F5344CB8AC3E}">
        <p14:creationId xmlns:p14="http://schemas.microsoft.com/office/powerpoint/2010/main" val="184823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IFTS2018">
  <a:themeElements>
    <a:clrScheme name="IFTS">
      <a:dk1>
        <a:sysClr val="windowText" lastClr="000000"/>
      </a:dk1>
      <a:lt1>
        <a:sysClr val="window" lastClr="FFFFFF"/>
      </a:lt1>
      <a:dk2>
        <a:srgbClr val="000D4C"/>
      </a:dk2>
      <a:lt2>
        <a:srgbClr val="A3D9CF"/>
      </a:lt2>
      <a:accent1>
        <a:srgbClr val="F59C00"/>
      </a:accent1>
      <a:accent2>
        <a:srgbClr val="779EA8"/>
      </a:accent2>
      <a:accent3>
        <a:srgbClr val="B4A7A1"/>
      </a:accent3>
      <a:accent4>
        <a:srgbClr val="B2C8CE"/>
      </a:accent4>
      <a:accent5>
        <a:srgbClr val="98CBD0"/>
      </a:accent5>
      <a:accent6>
        <a:srgbClr val="FFD589"/>
      </a:accent6>
      <a:hlink>
        <a:srgbClr val="0563C1"/>
      </a:hlink>
      <a:folHlink>
        <a:srgbClr val="0099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4" id="{E373FA68-96B0-4C79-8E35-C7B2F0F7E388}" vid="{96897BD4-0509-4586-9801-B12E6CE4EEC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IFTS2018</Template>
  <TotalTime>10437</TotalTime>
  <Words>1866</Words>
  <Application>Microsoft Office PowerPoint</Application>
  <PresentationFormat>Affichage à l'écran (4:3)</PresentationFormat>
  <Paragraphs>405</Paragraphs>
  <Slides>37</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37</vt:i4>
      </vt:variant>
    </vt:vector>
  </HeadingPairs>
  <TitlesOfParts>
    <vt:vector size="41" baseType="lpstr">
      <vt:lpstr>Arial</vt:lpstr>
      <vt:lpstr>Arial Narrow</vt:lpstr>
      <vt:lpstr>Calibri</vt:lpstr>
      <vt:lpstr>IFTS2018</vt:lpstr>
      <vt:lpstr>Centre d’Essais Roger Ben Aim Le support de l’Innovation dans le traitement de l’eau  </vt:lpstr>
      <vt:lpstr>SOMMAIRE</vt:lpstr>
      <vt:lpstr>1 - Présentation du bâtiment et de ses fonctions</vt:lpstr>
      <vt:lpstr>Le Centre d’Essais Roger Ben Aim</vt:lpstr>
      <vt:lpstr>Une localisation exceptionnelle</vt:lpstr>
      <vt:lpstr>Le centre d’essai en image</vt:lpstr>
      <vt:lpstr>Type de prestation</vt:lpstr>
      <vt:lpstr>Présentation PowerPoint</vt:lpstr>
      <vt:lpstr>2 - Caractéristiques du bâtiment</vt:lpstr>
      <vt:lpstr>Caractéristiques techniques</vt:lpstr>
      <vt:lpstr>Présentation PowerPoint</vt:lpstr>
      <vt:lpstr>En détail</vt:lpstr>
      <vt:lpstr>En détail</vt:lpstr>
      <vt:lpstr>Supervision </vt:lpstr>
      <vt:lpstr>Supervision </vt:lpstr>
      <vt:lpstr>3 - Les eaux disponibles </vt:lpstr>
      <vt:lpstr>Eaux disponibles</vt:lpstr>
      <vt:lpstr>Synoptique usine de production d’eau potable  </vt:lpstr>
      <vt:lpstr>Photo usine de production d’eau potable </vt:lpstr>
      <vt:lpstr>Synoptique station d’épuration</vt:lpstr>
      <vt:lpstr>Photo station d’épuration</vt:lpstr>
      <vt:lpstr>Les eaux de l’usine de production d’eau potable</vt:lpstr>
      <vt:lpstr>Les eaux de l’usine de production d’eau potable</vt:lpstr>
      <vt:lpstr>Les eaux de l’usine de production d’eau potable</vt:lpstr>
      <vt:lpstr>Les eaux de la station d’épuration</vt:lpstr>
      <vt:lpstr>Les eaux de la station d’épuration</vt:lpstr>
      <vt:lpstr>Autres</vt:lpstr>
      <vt:lpstr>4 - Les eaux de références </vt:lpstr>
      <vt:lpstr>Eaux de références</vt:lpstr>
      <vt:lpstr>Eau de référence</vt:lpstr>
      <vt:lpstr>5 - Réalisation d’une prestation </vt:lpstr>
      <vt:lpstr>Réalisation des essais</vt:lpstr>
      <vt:lpstr>Réalisation des essais</vt:lpstr>
      <vt:lpstr>Réalisation des analyses</vt:lpstr>
      <vt:lpstr>Exemple d’objectif d’eau traitée</vt:lpstr>
      <vt:lpstr>Exemple de schéma d’installation au Centre d’essais Roger Ben Aïm</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d’Essais Roger Ben Aïm Le support de l’Innovation dans le traitement de l’eau  Les eaux grises</dc:title>
  <dc:creator>Emma BOISSIERE</dc:creator>
  <cp:lastModifiedBy>Emma BOISSIERE</cp:lastModifiedBy>
  <cp:revision>191</cp:revision>
  <cp:lastPrinted>2019-01-22T10:01:20Z</cp:lastPrinted>
  <dcterms:created xsi:type="dcterms:W3CDTF">2019-01-21T14:38:07Z</dcterms:created>
  <dcterms:modified xsi:type="dcterms:W3CDTF">2019-04-12T12:06:37Z</dcterms:modified>
</cp:coreProperties>
</file>